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292" r:id="rId3"/>
    <p:sldId id="307" r:id="rId4"/>
    <p:sldId id="293" r:id="rId5"/>
    <p:sldId id="302" r:id="rId6"/>
    <p:sldId id="306" r:id="rId7"/>
    <p:sldId id="305" r:id="rId8"/>
    <p:sldId id="257" r:id="rId9"/>
    <p:sldId id="303" r:id="rId10"/>
    <p:sldId id="272" r:id="rId11"/>
    <p:sldId id="258" r:id="rId12"/>
    <p:sldId id="259" r:id="rId13"/>
    <p:sldId id="260" r:id="rId14"/>
    <p:sldId id="261" r:id="rId15"/>
    <p:sldId id="273" r:id="rId16"/>
    <p:sldId id="262" r:id="rId17"/>
    <p:sldId id="274" r:id="rId18"/>
    <p:sldId id="263" r:id="rId19"/>
    <p:sldId id="280" r:id="rId20"/>
    <p:sldId id="264" r:id="rId21"/>
    <p:sldId id="276" r:id="rId22"/>
    <p:sldId id="265" r:id="rId23"/>
    <p:sldId id="266" r:id="rId24"/>
    <p:sldId id="267" r:id="rId25"/>
    <p:sldId id="281" r:id="rId26"/>
    <p:sldId id="282" r:id="rId27"/>
    <p:sldId id="286" r:id="rId28"/>
    <p:sldId id="287" r:id="rId29"/>
    <p:sldId id="288" r:id="rId30"/>
    <p:sldId id="268" r:id="rId31"/>
    <p:sldId id="275" r:id="rId32"/>
    <p:sldId id="285" r:id="rId33"/>
    <p:sldId id="283" r:id="rId34"/>
    <p:sldId id="284" r:id="rId35"/>
    <p:sldId id="277" r:id="rId36"/>
    <p:sldId id="278" r:id="rId37"/>
    <p:sldId id="279" r:id="rId38"/>
    <p:sldId id="270" r:id="rId39"/>
    <p:sldId id="291" r:id="rId40"/>
    <p:sldId id="269" r:id="rId41"/>
    <p:sldId id="271" r:id="rId42"/>
    <p:sldId id="290" r:id="rId43"/>
    <p:sldId id="308" r:id="rId44"/>
    <p:sldId id="294" r:id="rId45"/>
    <p:sldId id="295" r:id="rId46"/>
    <p:sldId id="304" r:id="rId47"/>
    <p:sldId id="296" r:id="rId48"/>
    <p:sldId id="297" r:id="rId49"/>
    <p:sldId id="299" r:id="rId50"/>
    <p:sldId id="300" r:id="rId51"/>
    <p:sldId id="298" r:id="rId52"/>
    <p:sldId id="301" r:id="rId53"/>
    <p:sldId id="289"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p:cViewPr varScale="1">
        <p:scale>
          <a:sx n="107" d="100"/>
          <a:sy n="107" d="100"/>
        </p:scale>
        <p:origin x="-24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FD9B0A3-2DD6-49B9-8B3E-4D2923042195}" type="datetimeFigureOut">
              <a:rPr lang="en-US"/>
              <a:pPr>
                <a:defRPr/>
              </a:pPr>
              <a:t>1/26/2017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1E6D5CB-699D-452B-8214-649810989368}" type="slidenum">
              <a:rPr lang="en-US"/>
              <a:pPr>
                <a:defRPr/>
              </a:pPr>
              <a:t>‹#›</a:t>
            </a:fld>
            <a:endParaRPr lang="en-US" dirty="0"/>
          </a:p>
        </p:txBody>
      </p:sp>
    </p:spTree>
    <p:extLst>
      <p:ext uri="{BB962C8B-B14F-4D97-AF65-F5344CB8AC3E}">
        <p14:creationId xmlns:p14="http://schemas.microsoft.com/office/powerpoint/2010/main" val="17691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A0A2DD-92E9-4591-9DB5-166FD667119C}" type="slidenum">
              <a:rPr lang="en-US"/>
              <a:pPr fontAlgn="base">
                <a:spcBef>
                  <a:spcPct val="0"/>
                </a:spcBef>
                <a:spcAft>
                  <a:spcPct val="0"/>
                </a:spcAft>
                <a:defRPr/>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005217-B2CF-4580-B03A-153043A09B83}" type="slidenum">
              <a:rPr lang="en-US"/>
              <a:pPr fontAlgn="base">
                <a:spcBef>
                  <a:spcPct val="0"/>
                </a:spcBef>
                <a:spcAft>
                  <a:spcPct val="0"/>
                </a:spcAft>
                <a:defRPr/>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AA6B56B5-93E4-48B4-8086-1D3362E52936}" type="datetimeFigureOut">
              <a:rPr lang="en-US"/>
              <a:pPr>
                <a:defRPr/>
              </a:pPr>
              <a:t>1/26/2017</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E02AED0-5309-4BD6-B31E-6A0EA1D74529}" type="slidenum">
              <a:rPr lang="en-US"/>
              <a:pPr>
                <a:defRPr/>
              </a:pPr>
              <a:t>‹#›</a:t>
            </a:fld>
            <a:endParaRPr lang="en-US" dirty="0"/>
          </a:p>
        </p:txBody>
      </p:sp>
    </p:spTree>
  </p:cSld>
  <p:clrMapOvr>
    <a:masterClrMapping/>
  </p:clrMapOvr>
  <p:transition spd="slow" advClick="0" advTm="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F78F50C-288F-4D53-A1C8-F9169DB0B58B}" type="datetimeFigureOut">
              <a:rPr lang="en-US"/>
              <a:pPr>
                <a:defRPr/>
              </a:pPr>
              <a:t>1/26/2017</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15F7C85-BF7E-4A35-A72F-009B462317B7}" type="slidenum">
              <a:rPr lang="en-US"/>
              <a:pPr>
                <a:defRPr/>
              </a:pPr>
              <a:t>‹#›</a:t>
            </a:fld>
            <a:endParaRPr lang="en-US" dirty="0"/>
          </a:p>
        </p:txBody>
      </p:sp>
    </p:spTree>
  </p:cSld>
  <p:clrMapOvr>
    <a:masterClrMapping/>
  </p:clrMapOvr>
  <p:transition spd="slow" advClick="0" advTm="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99207E1-E0F7-4843-9301-75A6CBDEC5DA}" type="datetimeFigureOut">
              <a:rPr lang="en-US"/>
              <a:pPr>
                <a:defRPr/>
              </a:pPr>
              <a:t>1/26/2017</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1F12D6A-779F-40A9-89BC-759E40778399}" type="slidenum">
              <a:rPr lang="en-US"/>
              <a:pPr>
                <a:defRPr/>
              </a:pPr>
              <a:t>‹#›</a:t>
            </a:fld>
            <a:endParaRPr lang="en-US" dirty="0"/>
          </a:p>
        </p:txBody>
      </p:sp>
    </p:spTree>
  </p:cSld>
  <p:clrMapOvr>
    <a:masterClrMapping/>
  </p:clrMapOvr>
  <p:transition spd="slow" advClick="0"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A2230C9-3919-4CC7-A6BF-2B9C560B4B1D}" type="datetimeFigureOut">
              <a:rPr lang="en-US"/>
              <a:pPr>
                <a:defRPr/>
              </a:pPr>
              <a:t>1/26/2017</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3C5B324-563C-498B-A412-879026276907}" type="slidenum">
              <a:rPr lang="en-US"/>
              <a:pPr>
                <a:defRPr/>
              </a:pPr>
              <a:t>‹#›</a:t>
            </a:fld>
            <a:endParaRPr lang="en-US" dirty="0"/>
          </a:p>
        </p:txBody>
      </p:sp>
    </p:spTree>
  </p:cSld>
  <p:clrMapOvr>
    <a:masterClrMapping/>
  </p:clrMapOvr>
  <p:transition spd="slow" advClick="0"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663393C-D806-4280-AC50-B366065FE1C6}" type="datetimeFigureOut">
              <a:rPr lang="en-US"/>
              <a:pPr>
                <a:defRPr/>
              </a:pPr>
              <a:t>1/26/2017</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A68D428-ACC7-43E4-949C-A69510488212}" type="slidenum">
              <a:rPr lang="en-US"/>
              <a:pPr>
                <a:defRPr/>
              </a:pPr>
              <a:t>‹#›</a:t>
            </a:fld>
            <a:endParaRPr lang="en-US" dirty="0"/>
          </a:p>
        </p:txBody>
      </p:sp>
    </p:spTree>
  </p:cSld>
  <p:clrMapOvr>
    <a:masterClrMapping/>
  </p:clrMapOvr>
  <p:transition spd="slow" advClick="0" advTm="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4A02EF4-F4DB-4808-9CCD-8FEE3355E9E0}" type="datetimeFigureOut">
              <a:rPr lang="en-US"/>
              <a:pPr>
                <a:defRPr/>
              </a:pPr>
              <a:t>1/26/2017</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0308EB1-35F0-4154-B16D-A712A6F19629}" type="slidenum">
              <a:rPr lang="en-US"/>
              <a:pPr>
                <a:defRPr/>
              </a:pPr>
              <a:t>‹#›</a:t>
            </a:fld>
            <a:endParaRPr lang="en-US" dirty="0"/>
          </a:p>
        </p:txBody>
      </p:sp>
    </p:spTree>
  </p:cSld>
  <p:clrMapOvr>
    <a:masterClrMapping/>
  </p:clrMapOvr>
  <p:transition spd="slow" advClick="0"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36B09DC6-B2C4-49C3-B3FB-D74AACF07515}" type="datetimeFigureOut">
              <a:rPr lang="en-US"/>
              <a:pPr>
                <a:defRPr/>
              </a:pPr>
              <a:t>1/26/2017</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0091692A-4110-493B-9145-A5356FE1A7E6}" type="slidenum">
              <a:rPr lang="en-US"/>
              <a:pPr>
                <a:defRPr/>
              </a:pPr>
              <a:t>‹#›</a:t>
            </a:fld>
            <a:endParaRPr lang="en-US" dirty="0"/>
          </a:p>
        </p:txBody>
      </p:sp>
    </p:spTree>
  </p:cSld>
  <p:clrMapOvr>
    <a:masterClrMapping/>
  </p:clrMapOvr>
  <p:transition spd="slow" advClick="0" advTm="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FB795DCA-F529-4DCE-B9A0-00CB0BFFBAAC}" type="datetimeFigureOut">
              <a:rPr lang="en-US"/>
              <a:pPr>
                <a:defRPr/>
              </a:pPr>
              <a:t>1/26/2017</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A8F6C7B-52E5-444D-B4AB-338FCB9DF863}" type="slidenum">
              <a:rPr lang="en-US"/>
              <a:pPr>
                <a:defRPr/>
              </a:pPr>
              <a:t>‹#›</a:t>
            </a:fld>
            <a:endParaRPr lang="en-US" dirty="0"/>
          </a:p>
        </p:txBody>
      </p:sp>
    </p:spTree>
  </p:cSld>
  <p:clrMapOvr>
    <a:masterClrMapping/>
  </p:clrMapOvr>
  <p:transition spd="slow" advClick="0" advTm="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8718BAA-1D8E-423E-B0A5-0EF30E6D4ECD}" type="datetimeFigureOut">
              <a:rPr lang="en-US"/>
              <a:pPr>
                <a:defRPr/>
              </a:pPr>
              <a:t>1/26/2017</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0805DCF1-24CD-4E15-A54A-1F192CBF34FC}" type="slidenum">
              <a:rPr lang="en-US"/>
              <a:pPr>
                <a:defRPr/>
              </a:pPr>
              <a:t>‹#›</a:t>
            </a:fld>
            <a:endParaRPr lang="en-US" dirty="0"/>
          </a:p>
        </p:txBody>
      </p:sp>
    </p:spTree>
  </p:cSld>
  <p:clrMapOvr>
    <a:masterClrMapping/>
  </p:clrMapOvr>
  <p:transition spd="slow" advClick="0" advTm="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58CD617-138E-414F-A43F-A6B882C89817}" type="datetimeFigureOut">
              <a:rPr lang="en-US"/>
              <a:pPr>
                <a:defRPr/>
              </a:pPr>
              <a:t>1/26/2017</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C9AF454-438A-465E-8365-07E83329288E}" type="slidenum">
              <a:rPr lang="en-US"/>
              <a:pPr>
                <a:defRPr/>
              </a:pPr>
              <a:t>‹#›</a:t>
            </a:fld>
            <a:endParaRPr lang="en-US" dirty="0"/>
          </a:p>
        </p:txBody>
      </p:sp>
    </p:spTree>
  </p:cSld>
  <p:clrMapOvr>
    <a:masterClrMapping/>
  </p:clrMapOvr>
  <p:transition spd="slow" advClick="0" advTm="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8E45DFFB-76DD-4C6C-A33B-72C5DE1FEB15}" type="datetimeFigureOut">
              <a:rPr lang="en-US"/>
              <a:pPr>
                <a:defRPr/>
              </a:pPr>
              <a:t>1/26/2017</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F73FBDE-98A3-4F6A-86FE-34F93D30E39A}" type="slidenum">
              <a:rPr lang="en-US"/>
              <a:pPr>
                <a:defRPr/>
              </a:pPr>
              <a:t>‹#›</a:t>
            </a:fld>
            <a:endParaRPr lang="en-US" dirty="0"/>
          </a:p>
        </p:txBody>
      </p:sp>
    </p:spTree>
  </p:cSld>
  <p:clrMapOvr>
    <a:masterClrMapping/>
  </p:clrMapOvr>
  <p:transition spd="slow" advClick="0" advTm="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2BFEEBDB-A040-45E0-9694-2CB8A689391B}" type="datetimeFigureOut">
              <a:rPr lang="en-US"/>
              <a:pPr>
                <a:defRPr/>
              </a:pPr>
              <a:t>1/26/2017</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A12D98C8-4650-4F4F-B05D-13679E44EF85}"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5000">
    <p:fade/>
  </p:transition>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2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3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jpeg"/></Relationships>
</file>

<file path=ppt/slides/_rels/slide3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3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84.jpeg"/></Relationships>
</file>

<file path=ppt/slides/_rels/slide3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5" Type="http://schemas.openxmlformats.org/officeDocument/2006/relationships/image" Target="../media/image89.jpeg"/><Relationship Id="rId4" Type="http://schemas.openxmlformats.org/officeDocument/2006/relationships/image" Target="../media/image88.jpeg"/></Relationships>
</file>

<file path=ppt/slides/_rels/slide36.xml.rels><?xml version="1.0" encoding="UTF-8" standalone="yes"?>
<Relationships xmlns="http://schemas.openxmlformats.org/package/2006/relationships"><Relationship Id="rId3" Type="http://schemas.openxmlformats.org/officeDocument/2006/relationships/image" Target="../media/image90.jpeg"/><Relationship Id="rId7" Type="http://schemas.openxmlformats.org/officeDocument/2006/relationships/image" Target="../media/image9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37.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96.jpeg"/></Relationships>
</file>

<file path=ppt/slides/_rels/slide38.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 Id="rId4" Type="http://schemas.openxmlformats.org/officeDocument/2006/relationships/image" Target="../media/image102.jpeg"/></Relationships>
</file>

<file path=ppt/slides/_rels/slide42.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2.xml"/><Relationship Id="rId4" Type="http://schemas.openxmlformats.org/officeDocument/2006/relationships/image" Target="../media/image111.jpeg"/></Relationships>
</file>

<file path=ppt/slides/_rels/slide49.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2.xml"/><Relationship Id="rId5" Type="http://schemas.openxmlformats.org/officeDocument/2006/relationships/image" Target="../media/image115.jpeg"/><Relationship Id="rId4" Type="http://schemas.openxmlformats.org/officeDocument/2006/relationships/image" Target="../media/image11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2.xml"/><Relationship Id="rId5" Type="http://schemas.openxmlformats.org/officeDocument/2006/relationships/image" Target="../media/image120.jpeg"/><Relationship Id="rId4" Type="http://schemas.openxmlformats.org/officeDocument/2006/relationships/image" Target="../media/image119.jpeg"/></Relationships>
</file>

<file path=ppt/slides/_rels/slide52.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2.xml"/><Relationship Id="rId4" Type="http://schemas.openxmlformats.org/officeDocument/2006/relationships/image" Target="../media/image12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p>
            <a:pPr eaLnBrk="1" fontAlgn="auto" hangingPunct="1">
              <a:spcAft>
                <a:spcPts val="0"/>
              </a:spcAft>
              <a:defRPr/>
            </a:pPr>
            <a:r>
              <a:rPr lang="en-US" sz="6600" dirty="0" smtClean="0">
                <a:latin typeface="Calligrapher" pitchFamily="2" charset="0"/>
              </a:rPr>
              <a:t>Earl Dyer Anderson	</a:t>
            </a:r>
            <a:endParaRPr lang="en-US" sz="6600" dirty="0">
              <a:latin typeface="Calligrapher" pitchFamily="2" charset="0"/>
            </a:endParaRPr>
          </a:p>
        </p:txBody>
      </p:sp>
      <p:sp>
        <p:nvSpPr>
          <p:cNvPr id="3" name="Subtitle 2"/>
          <p:cNvSpPr>
            <a:spLocks noGrp="1"/>
          </p:cNvSpPr>
          <p:nvPr>
            <p:ph type="subTitle" idx="1"/>
          </p:nvPr>
        </p:nvSpPr>
        <p:spPr>
          <a:xfrm>
            <a:off x="1371600" y="3581400"/>
            <a:ext cx="6400800" cy="1752600"/>
          </a:xfrm>
        </p:spPr>
        <p:txBody>
          <a:bodyPr>
            <a:normAutofit/>
          </a:bodyPr>
          <a:lstStyle/>
          <a:p>
            <a:pPr eaLnBrk="1" fontAlgn="auto" hangingPunct="1">
              <a:spcAft>
                <a:spcPts val="0"/>
              </a:spcAft>
              <a:buClr>
                <a:schemeClr val="tx1">
                  <a:shade val="95000"/>
                </a:schemeClr>
              </a:buClr>
              <a:buFont typeface="Wingdings 2"/>
              <a:buNone/>
              <a:defRPr/>
            </a:pPr>
            <a:r>
              <a:rPr lang="en-US" b="1" dirty="0" smtClean="0">
                <a:solidFill>
                  <a:schemeClr val="accent1">
                    <a:lumMod val="60000"/>
                    <a:lumOff val="40000"/>
                  </a:schemeClr>
                </a:solidFill>
                <a:latin typeface="Bradley Hand ITC" pitchFamily="66" charset="0"/>
              </a:rPr>
              <a:t>August  30, 1926</a:t>
            </a:r>
          </a:p>
          <a:p>
            <a:pPr eaLnBrk="1" fontAlgn="auto" hangingPunct="1">
              <a:spcAft>
                <a:spcPts val="0"/>
              </a:spcAft>
              <a:buClr>
                <a:schemeClr val="tx1">
                  <a:shade val="95000"/>
                </a:schemeClr>
              </a:buClr>
              <a:buFont typeface="Wingdings 2"/>
              <a:buNone/>
              <a:defRPr/>
            </a:pPr>
            <a:r>
              <a:rPr lang="en-US" b="1" dirty="0" smtClean="0">
                <a:solidFill>
                  <a:schemeClr val="accent1">
                    <a:lumMod val="60000"/>
                    <a:lumOff val="40000"/>
                  </a:schemeClr>
                </a:solidFill>
                <a:latin typeface="Bradley Hand ITC" pitchFamily="66" charset="0"/>
              </a:rPr>
              <a:t>To </a:t>
            </a:r>
          </a:p>
          <a:p>
            <a:pPr eaLnBrk="1" fontAlgn="auto" hangingPunct="1">
              <a:spcAft>
                <a:spcPts val="0"/>
              </a:spcAft>
              <a:buClr>
                <a:schemeClr val="tx1">
                  <a:shade val="95000"/>
                </a:schemeClr>
              </a:buClr>
              <a:buFont typeface="Wingdings 2"/>
              <a:buNone/>
              <a:defRPr/>
            </a:pPr>
            <a:r>
              <a:rPr lang="en-US" b="1" dirty="0" smtClean="0">
                <a:solidFill>
                  <a:schemeClr val="accent1">
                    <a:lumMod val="60000"/>
                    <a:lumOff val="40000"/>
                  </a:schemeClr>
                </a:solidFill>
                <a:latin typeface="Bradley Hand ITC" pitchFamily="66" charset="0"/>
              </a:rPr>
              <a:t>January  16, 2011</a:t>
            </a:r>
            <a:endParaRPr lang="en-US" b="1" dirty="0">
              <a:solidFill>
                <a:schemeClr val="accent1">
                  <a:lumMod val="60000"/>
                  <a:lumOff val="40000"/>
                </a:schemeClr>
              </a:solidFill>
              <a:latin typeface="Bradley Hand ITC" pitchFamily="66" charset="0"/>
            </a:endParaRPr>
          </a:p>
        </p:txBody>
      </p:sp>
    </p:spTree>
  </p:cSld>
  <p:clrMapOvr>
    <a:masterClrMapping/>
  </p:clrMapOvr>
  <p:transition spd="slow" advClick="0" advTm="5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screen">
            <a:grayscl/>
            <a:extLst>
              <a:ext uri="{28A0092B-C50C-407E-A947-70E740481C1C}">
                <a14:useLocalDpi xmlns:a14="http://schemas.microsoft.com/office/drawing/2010/main"/>
              </a:ext>
            </a:extLst>
          </a:blip>
          <a:srcRect/>
          <a:stretch/>
        </p:blipFill>
        <p:spPr>
          <a:xfrm>
            <a:off x="914400" y="1524000"/>
            <a:ext cx="3463925" cy="4549775"/>
          </a:xfrm>
          <a:ln w="38100">
            <a:solidFill>
              <a:schemeClr val="accent1">
                <a:lumMod val="75000"/>
              </a:schemeClr>
            </a:solidFill>
          </a:ln>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4950" y="685800"/>
            <a:ext cx="3025775" cy="4249738"/>
          </a:xfrm>
          <a:prstGeom prst="rect">
            <a:avLst/>
          </a:prstGeom>
          <a:ln w="38100">
            <a:solidFill>
              <a:schemeClr val="accent1">
                <a:lumMod val="75000"/>
              </a:schemeClr>
            </a:solidFill>
          </a:ln>
        </p:spPr>
      </p:pic>
      <p:sp>
        <p:nvSpPr>
          <p:cNvPr id="6" name="TextBox 5"/>
          <p:cNvSpPr txBox="1"/>
          <p:nvPr/>
        </p:nvSpPr>
        <p:spPr>
          <a:xfrm>
            <a:off x="1981200" y="6172200"/>
            <a:ext cx="1143000" cy="276225"/>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c. 1935</a:t>
            </a:r>
          </a:p>
        </p:txBody>
      </p:sp>
      <p:sp>
        <p:nvSpPr>
          <p:cNvPr id="8" name="TextBox 7"/>
          <p:cNvSpPr txBox="1"/>
          <p:nvPr/>
        </p:nvSpPr>
        <p:spPr>
          <a:xfrm>
            <a:off x="6400800" y="5029200"/>
            <a:ext cx="1143000" cy="276225"/>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c. 1948</a:t>
            </a:r>
          </a:p>
        </p:txBody>
      </p:sp>
    </p:spTree>
  </p:cSld>
  <p:clrMapOvr>
    <a:masterClrMapping/>
  </p:clrMapOvr>
  <p:transition spd="slow" advClick="0" advTm="8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3733800" cy="3352800"/>
          </a:xfrm>
        </p:spPr>
        <p:txBody>
          <a:bodyPr/>
          <a:lstStyle/>
          <a:p>
            <a:pPr eaLnBrk="1" fontAlgn="auto" hangingPunct="1">
              <a:spcAft>
                <a:spcPts val="0"/>
              </a:spcAft>
              <a:defRPr/>
            </a:pPr>
            <a:r>
              <a:rPr lang="en-US" sz="6000" dirty="0" smtClean="0"/>
              <a:t>WW II Veteran</a:t>
            </a:r>
            <a:br>
              <a:rPr lang="en-US" sz="6000" dirty="0" smtClean="0"/>
            </a:br>
            <a:r>
              <a:rPr lang="en-US" sz="6000" dirty="0" smtClean="0"/>
              <a:t>1946-47</a:t>
            </a:r>
            <a:endParaRPr lang="en-US" sz="6000" dirty="0"/>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876800" y="304800"/>
            <a:ext cx="3581400" cy="6235700"/>
          </a:xfrm>
          <a:ln w="28575">
            <a:solidFill>
              <a:schemeClr val="accent1">
                <a:lumMod val="75000"/>
              </a:schemeClr>
            </a:solidFill>
          </a:ln>
        </p:spPr>
      </p:pic>
      <p:pic>
        <p:nvPicPr>
          <p:cNvPr id="5122" name="Picture 2" descr="E:\Anderson_Dad_Memorial\ArmyPlatoon.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3810000"/>
            <a:ext cx="4329113" cy="2678113"/>
          </a:xfrm>
          <a:prstGeom prst="rect">
            <a:avLst/>
          </a:prstGeom>
          <a:noFill/>
          <a:ln w="38100">
            <a:solidFill>
              <a:schemeClr val="accent1">
                <a:lumMod val="75000"/>
              </a:schemeClr>
            </a:solidFill>
          </a:ln>
        </p:spPr>
      </p:pic>
    </p:spTree>
  </p:cSld>
  <p:clrMapOvr>
    <a:masterClrMapping/>
  </p:clrMapOvr>
  <p:transition spd="slow" advClick="0" advTm="7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Earl &amp; Elsie…before marriage </a:t>
            </a:r>
            <a:r>
              <a:rPr lang="en-US" sz="1600" dirty="0" smtClean="0"/>
              <a:t>(with Elsie’s cousin James Earl)</a:t>
            </a:r>
            <a:endParaRPr lang="en-US" sz="1600" dirty="0"/>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006725" y="1600200"/>
            <a:ext cx="3233738" cy="4800600"/>
          </a:xfrm>
          <a:ln w="38100">
            <a:solidFill>
              <a:schemeClr val="accent1">
                <a:lumMod val="75000"/>
              </a:schemeClr>
            </a:solidFill>
          </a:ln>
        </p:spPr>
      </p:pic>
      <p:sp>
        <p:nvSpPr>
          <p:cNvPr id="3" name="TextBox 2"/>
          <p:cNvSpPr txBox="1"/>
          <p:nvPr/>
        </p:nvSpPr>
        <p:spPr>
          <a:xfrm>
            <a:off x="2362200" y="6553200"/>
            <a:ext cx="4495800" cy="276225"/>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James Earl Stanley, Elsie Earlene Hawkins, Earl Dyer Anderson</a:t>
            </a:r>
          </a:p>
        </p:txBody>
      </p:sp>
    </p:spTree>
  </p:cSld>
  <p:clrMapOvr>
    <a:masterClrMapping/>
  </p:clrMapOvr>
  <p:transition spd="slow" advClick="0" advTm="7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eaLnBrk="1" fontAlgn="auto" hangingPunct="1">
              <a:spcAft>
                <a:spcPts val="0"/>
              </a:spcAft>
              <a:defRPr/>
            </a:pPr>
            <a:r>
              <a:rPr lang="en-US" dirty="0" smtClean="0"/>
              <a:t>Wedding Picture</a:t>
            </a:r>
            <a:br>
              <a:rPr lang="en-US" dirty="0" smtClean="0"/>
            </a:br>
            <a:r>
              <a:rPr lang="en-US" sz="1800" dirty="0" smtClean="0"/>
              <a:t>(with Earl’s brother Dow, sister-in-law Ruby)</a:t>
            </a:r>
            <a:endParaRPr lang="en-US" sz="1800"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025650" y="1600200"/>
            <a:ext cx="5092700" cy="4708525"/>
          </a:xfrm>
          <a:ln w="38100">
            <a:solidFill>
              <a:schemeClr val="accent1">
                <a:lumMod val="75000"/>
              </a:schemeClr>
            </a:solidFill>
          </a:ln>
        </p:spPr>
      </p:pic>
      <p:sp>
        <p:nvSpPr>
          <p:cNvPr id="5" name="TextBox 4"/>
          <p:cNvSpPr txBox="1"/>
          <p:nvPr/>
        </p:nvSpPr>
        <p:spPr>
          <a:xfrm>
            <a:off x="3429000" y="5943600"/>
            <a:ext cx="1066800" cy="276225"/>
          </a:xfrm>
          <a:prstGeom prst="rect">
            <a:avLst/>
          </a:prstGeom>
          <a:noFill/>
        </p:spPr>
        <p:txBody>
          <a:bodyPr>
            <a:spAutoFit/>
          </a:bodyPr>
          <a:lstStyle/>
          <a:p>
            <a:pPr fontAlgn="auto">
              <a:spcBef>
                <a:spcPts val="0"/>
              </a:spcBef>
              <a:spcAft>
                <a:spcPts val="0"/>
              </a:spcAft>
              <a:defRPr/>
            </a:pPr>
            <a:r>
              <a:rPr lang="en-US" sz="1200" dirty="0">
                <a:solidFill>
                  <a:schemeClr val="accent1">
                    <a:lumMod val="60000"/>
                    <a:lumOff val="40000"/>
                  </a:schemeClr>
                </a:solidFill>
                <a:latin typeface="+mn-lt"/>
              </a:rPr>
              <a:t>Ruby Harp</a:t>
            </a:r>
          </a:p>
        </p:txBody>
      </p:sp>
      <p:sp>
        <p:nvSpPr>
          <p:cNvPr id="6" name="TextBox 5"/>
          <p:cNvSpPr txBox="1"/>
          <p:nvPr/>
        </p:nvSpPr>
        <p:spPr>
          <a:xfrm>
            <a:off x="4572000" y="5943600"/>
            <a:ext cx="1219200" cy="276225"/>
          </a:xfrm>
          <a:prstGeom prst="rect">
            <a:avLst/>
          </a:prstGeom>
          <a:noFill/>
        </p:spPr>
        <p:txBody>
          <a:bodyPr>
            <a:spAutoFit/>
          </a:bodyPr>
          <a:lstStyle/>
          <a:p>
            <a:pPr fontAlgn="auto">
              <a:spcBef>
                <a:spcPts val="0"/>
              </a:spcBef>
              <a:spcAft>
                <a:spcPts val="0"/>
              </a:spcAft>
              <a:defRPr/>
            </a:pPr>
            <a:r>
              <a:rPr lang="en-US" sz="1200" dirty="0">
                <a:solidFill>
                  <a:schemeClr val="accent1">
                    <a:lumMod val="60000"/>
                    <a:lumOff val="40000"/>
                  </a:schemeClr>
                </a:solidFill>
                <a:latin typeface="+mn-lt"/>
              </a:rPr>
              <a:t>Elsie Hawkins</a:t>
            </a:r>
          </a:p>
        </p:txBody>
      </p:sp>
      <p:sp>
        <p:nvSpPr>
          <p:cNvPr id="7" name="TextBox 2"/>
          <p:cNvSpPr txBox="1"/>
          <p:nvPr/>
        </p:nvSpPr>
        <p:spPr>
          <a:xfrm>
            <a:off x="3722688" y="6400800"/>
            <a:ext cx="1752600" cy="276225"/>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200" dirty="0" smtClean="0">
                <a:solidFill>
                  <a:schemeClr val="accent1">
                    <a:lumMod val="60000"/>
                    <a:lumOff val="40000"/>
                  </a:schemeClr>
                </a:solidFill>
              </a:rPr>
              <a:t>Married June 4, 1955</a:t>
            </a:r>
            <a:endParaRPr lang="en-US" sz="1200" dirty="0">
              <a:solidFill>
                <a:schemeClr val="accent1">
                  <a:lumMod val="60000"/>
                  <a:lumOff val="40000"/>
                </a:schemeClr>
              </a:solidFill>
            </a:endParaRPr>
          </a:p>
        </p:txBody>
      </p:sp>
    </p:spTree>
  </p:cSld>
  <p:clrMapOvr>
    <a:masterClrMapping/>
  </p:clrMapOvr>
  <p:transition spd="slow" advClick="0" advTm="8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81000" y="323850"/>
            <a:ext cx="4876800" cy="3314700"/>
          </a:xfrm>
          <a:ln w="38100">
            <a:solidFill>
              <a:schemeClr val="accent1">
                <a:lumMod val="75000"/>
              </a:schemeClr>
            </a:solidFill>
          </a:ln>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62600" y="685800"/>
            <a:ext cx="3276600" cy="4662488"/>
          </a:xfrm>
          <a:prstGeom prst="rect">
            <a:avLst/>
          </a:prstGeom>
          <a:ln w="38100">
            <a:solidFill>
              <a:schemeClr val="accent1">
                <a:lumMod val="75000"/>
              </a:schemeClr>
            </a:solidFill>
          </a:ln>
        </p:spPr>
      </p:pic>
      <p:sp>
        <p:nvSpPr>
          <p:cNvPr id="6" name="TextBox 5"/>
          <p:cNvSpPr txBox="1"/>
          <p:nvPr/>
        </p:nvSpPr>
        <p:spPr>
          <a:xfrm>
            <a:off x="533400" y="2971800"/>
            <a:ext cx="685800" cy="369888"/>
          </a:xfrm>
          <a:prstGeom prst="rect">
            <a:avLst/>
          </a:prstGeom>
          <a:noFill/>
        </p:spPr>
        <p:txBody>
          <a:bodyPr>
            <a:spAutoFit/>
          </a:bodyPr>
          <a:lstStyle/>
          <a:p>
            <a:pPr fontAlgn="auto">
              <a:spcBef>
                <a:spcPts val="0"/>
              </a:spcBef>
              <a:spcAft>
                <a:spcPts val="0"/>
              </a:spcAft>
              <a:defRPr/>
            </a:pPr>
            <a:r>
              <a:rPr lang="en-US" dirty="0">
                <a:solidFill>
                  <a:schemeClr val="accent1">
                    <a:lumMod val="60000"/>
                    <a:lumOff val="40000"/>
                  </a:schemeClr>
                </a:solidFill>
                <a:latin typeface="+mn-lt"/>
              </a:rPr>
              <a:t>1959</a:t>
            </a:r>
          </a:p>
        </p:txBody>
      </p:sp>
      <p:sp>
        <p:nvSpPr>
          <p:cNvPr id="7" name="TextBox 6"/>
          <p:cNvSpPr txBox="1"/>
          <p:nvPr/>
        </p:nvSpPr>
        <p:spPr>
          <a:xfrm>
            <a:off x="6858000" y="4876800"/>
            <a:ext cx="914400" cy="369888"/>
          </a:xfrm>
          <a:prstGeom prst="rect">
            <a:avLst/>
          </a:prstGeom>
          <a:noFill/>
        </p:spPr>
        <p:txBody>
          <a:bodyPr>
            <a:spAutoFit/>
          </a:bodyPr>
          <a:lstStyle/>
          <a:p>
            <a:pPr fontAlgn="auto">
              <a:spcBef>
                <a:spcPts val="0"/>
              </a:spcBef>
              <a:spcAft>
                <a:spcPts val="0"/>
              </a:spcAft>
              <a:defRPr/>
            </a:pPr>
            <a:r>
              <a:rPr lang="en-US" dirty="0">
                <a:solidFill>
                  <a:schemeClr val="accent1">
                    <a:lumMod val="60000"/>
                    <a:lumOff val="40000"/>
                  </a:schemeClr>
                </a:solidFill>
                <a:latin typeface="+mn-lt"/>
              </a:rPr>
              <a:t>1960</a:t>
            </a:r>
          </a:p>
        </p:txBody>
      </p:sp>
      <p:pic>
        <p:nvPicPr>
          <p:cNvPr id="11266" name="Picture 2" descr="E:\Anderson_Dad_Memorial\Tennessee_196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4400" y="3886200"/>
            <a:ext cx="3886200" cy="2667000"/>
          </a:xfrm>
          <a:prstGeom prst="rect">
            <a:avLst/>
          </a:prstGeom>
          <a:noFill/>
          <a:ln w="38100">
            <a:solidFill>
              <a:schemeClr val="accent1">
                <a:lumMod val="75000"/>
              </a:schemeClr>
            </a:solidFill>
          </a:ln>
        </p:spPr>
      </p:pic>
      <p:sp>
        <p:nvSpPr>
          <p:cNvPr id="8" name="TextBox 7"/>
          <p:cNvSpPr txBox="1"/>
          <p:nvPr/>
        </p:nvSpPr>
        <p:spPr>
          <a:xfrm>
            <a:off x="1600200" y="5943600"/>
            <a:ext cx="685800" cy="369888"/>
          </a:xfrm>
          <a:prstGeom prst="rect">
            <a:avLst/>
          </a:prstGeom>
          <a:noFill/>
        </p:spPr>
        <p:txBody>
          <a:bodyPr>
            <a:spAutoFit/>
          </a:bodyPr>
          <a:lstStyle/>
          <a:p>
            <a:pPr fontAlgn="auto">
              <a:spcBef>
                <a:spcPts val="0"/>
              </a:spcBef>
              <a:spcAft>
                <a:spcPts val="0"/>
              </a:spcAft>
              <a:defRPr/>
            </a:pPr>
            <a:r>
              <a:rPr lang="en-US" dirty="0">
                <a:solidFill>
                  <a:schemeClr val="accent1">
                    <a:lumMod val="60000"/>
                    <a:lumOff val="40000"/>
                  </a:schemeClr>
                </a:solidFill>
                <a:latin typeface="+mn-lt"/>
              </a:rPr>
              <a:t>1961</a:t>
            </a:r>
          </a:p>
        </p:txBody>
      </p:sp>
      <p:sp>
        <p:nvSpPr>
          <p:cNvPr id="2" name="TextBox 1"/>
          <p:cNvSpPr txBox="1"/>
          <p:nvPr/>
        </p:nvSpPr>
        <p:spPr>
          <a:xfrm>
            <a:off x="5486400" y="5851525"/>
            <a:ext cx="3352800" cy="461963"/>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Vicki Earlene was born October 7, 1956</a:t>
            </a:r>
          </a:p>
          <a:p>
            <a:pPr algn="ctr" fontAlgn="auto">
              <a:spcBef>
                <a:spcPts val="0"/>
              </a:spcBef>
              <a:spcAft>
                <a:spcPts val="0"/>
              </a:spcAft>
              <a:defRPr/>
            </a:pPr>
            <a:r>
              <a:rPr lang="en-US" sz="1200" dirty="0">
                <a:solidFill>
                  <a:schemeClr val="accent1">
                    <a:lumMod val="60000"/>
                    <a:lumOff val="40000"/>
                  </a:schemeClr>
                </a:solidFill>
                <a:latin typeface="+mn-lt"/>
              </a:rPr>
              <a:t>Valeta Beth was born August 27, 1958</a:t>
            </a:r>
          </a:p>
        </p:txBody>
      </p:sp>
    </p:spTree>
  </p:cSld>
  <p:clrMapOvr>
    <a:masterClrMapping/>
  </p:clrMapOvr>
  <p:transition spd="slow" advClick="0" advTm="11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44475" y="228600"/>
            <a:ext cx="2814638" cy="2803525"/>
          </a:xfrm>
          <a:ln w="38100">
            <a:solidFill>
              <a:schemeClr val="accent1">
                <a:lumMod val="75000"/>
              </a:schemeClr>
            </a:solidFill>
          </a:ln>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00" y="2667000"/>
            <a:ext cx="3341688" cy="2736850"/>
          </a:xfrm>
          <a:prstGeom prst="rect">
            <a:avLst/>
          </a:prstGeom>
          <a:ln w="38100">
            <a:solidFill>
              <a:schemeClr val="accent1">
                <a:lumMod val="75000"/>
              </a:schemeClr>
            </a:solidFill>
          </a:ln>
        </p:spPr>
      </p:pic>
      <p:pic>
        <p:nvPicPr>
          <p:cNvPr id="6" name="Picture 5"/>
          <p:cNvPicPr>
            <a:picLocks noChangeAspect="1"/>
          </p:cNvPicPr>
          <p:nvPr/>
        </p:nvPicPr>
        <p:blipFill rotWithShape="1">
          <a:blip r:embed="rId4" cstate="screen">
            <a:grayscl/>
            <a:extLst>
              <a:ext uri="{28A0092B-C50C-407E-A947-70E740481C1C}">
                <a14:useLocalDpi xmlns:a14="http://schemas.microsoft.com/office/drawing/2010/main"/>
              </a:ext>
            </a:extLst>
          </a:blip>
          <a:srcRect/>
          <a:stretch/>
        </p:blipFill>
        <p:spPr>
          <a:xfrm>
            <a:off x="4724400" y="381000"/>
            <a:ext cx="4222750" cy="3032125"/>
          </a:xfrm>
          <a:prstGeom prst="rect">
            <a:avLst/>
          </a:prstGeom>
          <a:ln w="38100">
            <a:solidFill>
              <a:schemeClr val="accent1">
                <a:lumMod val="75000"/>
              </a:schemeClr>
            </a:solidFill>
          </a:ln>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10000" y="3886200"/>
            <a:ext cx="3851275" cy="2571750"/>
          </a:xfrm>
          <a:prstGeom prst="rect">
            <a:avLst/>
          </a:prstGeom>
          <a:ln w="38100">
            <a:solidFill>
              <a:schemeClr val="accent1">
                <a:lumMod val="75000"/>
              </a:schemeClr>
            </a:solidFill>
          </a:ln>
        </p:spPr>
      </p:pic>
      <p:sp>
        <p:nvSpPr>
          <p:cNvPr id="8" name="TextBox 7"/>
          <p:cNvSpPr txBox="1"/>
          <p:nvPr/>
        </p:nvSpPr>
        <p:spPr>
          <a:xfrm>
            <a:off x="2057400" y="5715000"/>
            <a:ext cx="1219200" cy="369888"/>
          </a:xfrm>
          <a:prstGeom prst="rect">
            <a:avLst/>
          </a:prstGeom>
          <a:noFill/>
        </p:spPr>
        <p:txBody>
          <a:bodyPr>
            <a:spAutoFit/>
          </a:bodyPr>
          <a:lstStyle/>
          <a:p>
            <a:pPr fontAlgn="auto">
              <a:spcBef>
                <a:spcPts val="0"/>
              </a:spcBef>
              <a:spcAft>
                <a:spcPts val="0"/>
              </a:spcAft>
              <a:defRPr/>
            </a:pPr>
            <a:r>
              <a:rPr lang="en-US" dirty="0">
                <a:solidFill>
                  <a:schemeClr val="accent1">
                    <a:lumMod val="60000"/>
                    <a:lumOff val="40000"/>
                  </a:schemeClr>
                </a:solidFill>
                <a:latin typeface="+mn-lt"/>
              </a:rPr>
              <a:t>July 1959</a:t>
            </a:r>
          </a:p>
        </p:txBody>
      </p:sp>
      <p:sp>
        <p:nvSpPr>
          <p:cNvPr id="9" name="TextBox 8"/>
          <p:cNvSpPr txBox="1"/>
          <p:nvPr/>
        </p:nvSpPr>
        <p:spPr>
          <a:xfrm>
            <a:off x="7772400" y="5172075"/>
            <a:ext cx="1174750" cy="369888"/>
          </a:xfrm>
          <a:prstGeom prst="rect">
            <a:avLst/>
          </a:prstGeom>
          <a:noFill/>
        </p:spPr>
        <p:txBody>
          <a:bodyPr>
            <a:spAutoFit/>
          </a:bodyPr>
          <a:lstStyle/>
          <a:p>
            <a:pPr fontAlgn="auto">
              <a:spcBef>
                <a:spcPts val="0"/>
              </a:spcBef>
              <a:spcAft>
                <a:spcPts val="0"/>
              </a:spcAft>
              <a:defRPr/>
            </a:pPr>
            <a:r>
              <a:rPr lang="en-US" dirty="0">
                <a:solidFill>
                  <a:schemeClr val="accent1">
                    <a:lumMod val="60000"/>
                    <a:lumOff val="40000"/>
                  </a:schemeClr>
                </a:solidFill>
                <a:latin typeface="+mn-lt"/>
              </a:rPr>
              <a:t>July 1964</a:t>
            </a:r>
          </a:p>
        </p:txBody>
      </p:sp>
      <p:sp>
        <p:nvSpPr>
          <p:cNvPr id="10" name="TextBox 9"/>
          <p:cNvSpPr txBox="1"/>
          <p:nvPr/>
        </p:nvSpPr>
        <p:spPr>
          <a:xfrm>
            <a:off x="6400800" y="3440113"/>
            <a:ext cx="1752600" cy="369887"/>
          </a:xfrm>
          <a:prstGeom prst="rect">
            <a:avLst/>
          </a:prstGeom>
          <a:noFill/>
        </p:spPr>
        <p:txBody>
          <a:bodyPr>
            <a:spAutoFit/>
          </a:bodyPr>
          <a:lstStyle/>
          <a:p>
            <a:pPr fontAlgn="auto">
              <a:spcBef>
                <a:spcPts val="0"/>
              </a:spcBef>
              <a:spcAft>
                <a:spcPts val="0"/>
              </a:spcAft>
              <a:defRPr/>
            </a:pPr>
            <a:r>
              <a:rPr lang="en-US" dirty="0">
                <a:solidFill>
                  <a:schemeClr val="accent1">
                    <a:lumMod val="60000"/>
                    <a:lumOff val="40000"/>
                  </a:schemeClr>
                </a:solidFill>
                <a:latin typeface="+mn-lt"/>
              </a:rPr>
              <a:t>February 1964</a:t>
            </a:r>
          </a:p>
        </p:txBody>
      </p:sp>
      <p:sp>
        <p:nvSpPr>
          <p:cNvPr id="2" name="TextBox 1"/>
          <p:cNvSpPr txBox="1"/>
          <p:nvPr/>
        </p:nvSpPr>
        <p:spPr>
          <a:xfrm>
            <a:off x="5257800" y="2657475"/>
            <a:ext cx="1066800" cy="831850"/>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Verlin Chris came along January 26, 1964</a:t>
            </a:r>
          </a:p>
        </p:txBody>
      </p:sp>
    </p:spTree>
  </p:cSld>
  <p:clrMapOvr>
    <a:masterClrMapping/>
  </p:clrMapOvr>
  <p:transition spd="slow" advClick="0" advTm="12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04800" y="304800"/>
            <a:ext cx="3760788" cy="2514600"/>
          </a:xfrm>
          <a:ln w="38100">
            <a:solidFill>
              <a:schemeClr val="accent1">
                <a:lumMod val="75000"/>
              </a:schemeClr>
            </a:solidFill>
          </a:ln>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334963"/>
            <a:ext cx="4251325" cy="5619750"/>
          </a:xfrm>
          <a:prstGeom prst="rect">
            <a:avLst/>
          </a:prstGeom>
          <a:ln w="38100">
            <a:solidFill>
              <a:schemeClr val="accent1">
                <a:lumMod val="75000"/>
              </a:schemeClr>
            </a:solidFill>
          </a:ln>
        </p:spPr>
      </p:pic>
      <p:sp>
        <p:nvSpPr>
          <p:cNvPr id="6" name="TextBox 5"/>
          <p:cNvSpPr txBox="1"/>
          <p:nvPr/>
        </p:nvSpPr>
        <p:spPr>
          <a:xfrm>
            <a:off x="1905000" y="3048000"/>
            <a:ext cx="685800" cy="276225"/>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1965</a:t>
            </a:r>
          </a:p>
        </p:txBody>
      </p:sp>
      <p:sp>
        <p:nvSpPr>
          <p:cNvPr id="7" name="TextBox 6"/>
          <p:cNvSpPr txBox="1"/>
          <p:nvPr/>
        </p:nvSpPr>
        <p:spPr>
          <a:xfrm>
            <a:off x="6684963" y="6248400"/>
            <a:ext cx="858837" cy="276225"/>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1966</a:t>
            </a:r>
          </a:p>
        </p:txBody>
      </p:sp>
      <p:pic>
        <p:nvPicPr>
          <p:cNvPr id="3074" name="Picture 2" descr="E:\Anderson_Dad_Memorial\VVVwith Lola_DadA.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3505200"/>
            <a:ext cx="3856038" cy="2209800"/>
          </a:xfrm>
          <a:prstGeom prst="rect">
            <a:avLst/>
          </a:prstGeom>
          <a:solidFill>
            <a:schemeClr val="accent2"/>
          </a:solidFill>
          <a:ln w="38100">
            <a:solidFill>
              <a:schemeClr val="accent1">
                <a:lumMod val="75000"/>
              </a:schemeClr>
            </a:solidFill>
          </a:ln>
          <a:effectLst>
            <a:outerShdw blurRad="292100" dist="139700" dir="2700000" algn="tl" rotWithShape="0">
              <a:srgbClr val="333333">
                <a:alpha val="65000"/>
              </a:srgbClr>
            </a:outerShdw>
          </a:effectLst>
        </p:spPr>
      </p:pic>
      <p:sp>
        <p:nvSpPr>
          <p:cNvPr id="8" name="TextBox 7"/>
          <p:cNvSpPr txBox="1"/>
          <p:nvPr/>
        </p:nvSpPr>
        <p:spPr>
          <a:xfrm>
            <a:off x="1752600" y="6172200"/>
            <a:ext cx="990600" cy="276225"/>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1971</a:t>
            </a:r>
          </a:p>
        </p:txBody>
      </p:sp>
      <p:sp>
        <p:nvSpPr>
          <p:cNvPr id="2" name="TextBox 1"/>
          <p:cNvSpPr txBox="1"/>
          <p:nvPr/>
        </p:nvSpPr>
        <p:spPr>
          <a:xfrm>
            <a:off x="762000" y="5791200"/>
            <a:ext cx="3200400" cy="461963"/>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Josie Lola, Verlin, Earl, Valeta, Vicki at Elijah Oliver’s gravesite in Tennessee</a:t>
            </a:r>
          </a:p>
        </p:txBody>
      </p:sp>
    </p:spTree>
  </p:cSld>
  <p:clrMapOvr>
    <a:masterClrMapping/>
  </p:clrMapOvr>
  <p:transition spd="slow" advClick="0" advTm="10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3771900"/>
            <a:ext cx="4102100" cy="2768600"/>
          </a:xfrm>
          <a:prstGeom prst="rect">
            <a:avLst/>
          </a:prstGeom>
          <a:ln w="38100">
            <a:solidFill>
              <a:schemeClr val="accent1">
                <a:lumMod val="75000"/>
              </a:schemeClr>
            </a:solidFill>
          </a:ln>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07038" y="3429000"/>
            <a:ext cx="2971800" cy="2743200"/>
          </a:xfrm>
          <a:prstGeom prst="rect">
            <a:avLst/>
          </a:prstGeom>
          <a:ln w="38100">
            <a:solidFill>
              <a:schemeClr val="accent1">
                <a:lumMod val="75000"/>
              </a:schemeClr>
            </a:solidFill>
          </a:ln>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06900" y="381000"/>
            <a:ext cx="4103688" cy="2647950"/>
          </a:xfrm>
          <a:prstGeom prst="rect">
            <a:avLst/>
          </a:prstGeom>
          <a:ln w="38100">
            <a:solidFill>
              <a:schemeClr val="accent1">
                <a:lumMod val="75000"/>
              </a:schemeClr>
            </a:solidFill>
          </a:ln>
        </p:spPr>
      </p:pic>
      <p:pic>
        <p:nvPicPr>
          <p:cNvPr id="7170" name="Picture 2" descr="E:\Anderson_Dad_Memorial\196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1000" y="381000"/>
            <a:ext cx="3279775" cy="2971800"/>
          </a:xfrm>
          <a:prstGeom prst="rect">
            <a:avLst/>
          </a:prstGeom>
          <a:noFill/>
          <a:ln w="38100">
            <a:solidFill>
              <a:schemeClr val="accent1">
                <a:lumMod val="75000"/>
              </a:schemeClr>
            </a:solidFill>
          </a:ln>
        </p:spPr>
      </p:pic>
      <p:sp>
        <p:nvSpPr>
          <p:cNvPr id="6" name="TextBox 5"/>
          <p:cNvSpPr txBox="1"/>
          <p:nvPr/>
        </p:nvSpPr>
        <p:spPr>
          <a:xfrm>
            <a:off x="1828800" y="2971800"/>
            <a:ext cx="762000" cy="369888"/>
          </a:xfrm>
          <a:prstGeom prst="rect">
            <a:avLst/>
          </a:prstGeom>
          <a:noFill/>
        </p:spPr>
        <p:txBody>
          <a:bodyPr>
            <a:spAutoFit/>
          </a:bodyPr>
          <a:lstStyle/>
          <a:p>
            <a:pPr fontAlgn="auto">
              <a:spcBef>
                <a:spcPts val="0"/>
              </a:spcBef>
              <a:spcAft>
                <a:spcPts val="0"/>
              </a:spcAft>
              <a:defRPr/>
            </a:pPr>
            <a:r>
              <a:rPr lang="en-US" dirty="0">
                <a:solidFill>
                  <a:schemeClr val="accent1">
                    <a:lumMod val="60000"/>
                    <a:lumOff val="40000"/>
                  </a:schemeClr>
                </a:solidFill>
                <a:latin typeface="+mn-lt"/>
              </a:rPr>
              <a:t>1964</a:t>
            </a:r>
          </a:p>
        </p:txBody>
      </p:sp>
      <p:sp>
        <p:nvSpPr>
          <p:cNvPr id="8" name="TextBox 7"/>
          <p:cNvSpPr txBox="1"/>
          <p:nvPr/>
        </p:nvSpPr>
        <p:spPr>
          <a:xfrm>
            <a:off x="381000" y="6019800"/>
            <a:ext cx="4038600" cy="646113"/>
          </a:xfrm>
          <a:prstGeom prst="rect">
            <a:avLst/>
          </a:prstGeom>
          <a:noFill/>
        </p:spPr>
        <p:txBody>
          <a:bodyPr>
            <a:spAutoFit/>
          </a:bodyPr>
          <a:lstStyle/>
          <a:p>
            <a:pPr algn="ctr" fontAlgn="auto">
              <a:spcBef>
                <a:spcPts val="0"/>
              </a:spcBef>
              <a:spcAft>
                <a:spcPts val="0"/>
              </a:spcAft>
              <a:defRPr/>
            </a:pPr>
            <a:r>
              <a:rPr lang="en-US" dirty="0">
                <a:solidFill>
                  <a:schemeClr val="accent1">
                    <a:lumMod val="60000"/>
                    <a:lumOff val="40000"/>
                  </a:schemeClr>
                </a:solidFill>
                <a:latin typeface="+mn-lt"/>
              </a:rPr>
              <a:t>Verlin’s first haircut by Uncle Dow, 1964</a:t>
            </a:r>
          </a:p>
        </p:txBody>
      </p:sp>
      <p:sp>
        <p:nvSpPr>
          <p:cNvPr id="9" name="TextBox 8"/>
          <p:cNvSpPr txBox="1"/>
          <p:nvPr/>
        </p:nvSpPr>
        <p:spPr>
          <a:xfrm>
            <a:off x="4953000" y="2362200"/>
            <a:ext cx="3505200" cy="646113"/>
          </a:xfrm>
          <a:prstGeom prst="rect">
            <a:avLst/>
          </a:prstGeom>
          <a:noFill/>
        </p:spPr>
        <p:txBody>
          <a:bodyPr>
            <a:spAutoFit/>
          </a:bodyPr>
          <a:lstStyle/>
          <a:p>
            <a:pPr fontAlgn="auto">
              <a:spcBef>
                <a:spcPts val="0"/>
              </a:spcBef>
              <a:spcAft>
                <a:spcPts val="0"/>
              </a:spcAft>
              <a:defRPr/>
            </a:pPr>
            <a:r>
              <a:rPr lang="en-US" dirty="0">
                <a:solidFill>
                  <a:schemeClr val="accent1">
                    <a:lumMod val="60000"/>
                    <a:lumOff val="40000"/>
                  </a:schemeClr>
                </a:solidFill>
                <a:latin typeface="+mn-lt"/>
              </a:rPr>
              <a:t>Valeta riding with Earl while Vicki waits her turn,  c.1963</a:t>
            </a:r>
          </a:p>
        </p:txBody>
      </p:sp>
    </p:spTree>
  </p:cSld>
  <p:clrMapOvr>
    <a:masterClrMapping/>
  </p:clrMapOvr>
  <p:transition spd="slow" advClick="0" advTm="11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33400" y="457200"/>
            <a:ext cx="2895600" cy="3614738"/>
          </a:xfrm>
          <a:ln w="38100">
            <a:solidFill>
              <a:schemeClr val="accent1">
                <a:lumMod val="75000"/>
              </a:schemeClr>
            </a:solidFill>
          </a:ln>
        </p:spPr>
      </p:pic>
      <p:sp>
        <p:nvSpPr>
          <p:cNvPr id="5" name="TextBox 4"/>
          <p:cNvSpPr txBox="1"/>
          <p:nvPr/>
        </p:nvSpPr>
        <p:spPr>
          <a:xfrm>
            <a:off x="533400" y="4191000"/>
            <a:ext cx="1371600" cy="369888"/>
          </a:xfrm>
          <a:prstGeom prst="rect">
            <a:avLst/>
          </a:prstGeom>
          <a:noFill/>
        </p:spPr>
        <p:txBody>
          <a:bodyPr>
            <a:spAutoFit/>
          </a:bodyPr>
          <a:lstStyle/>
          <a:p>
            <a:pPr fontAlgn="auto">
              <a:spcBef>
                <a:spcPts val="0"/>
              </a:spcBef>
              <a:spcAft>
                <a:spcPts val="0"/>
              </a:spcAft>
              <a:defRPr/>
            </a:pPr>
            <a:r>
              <a:rPr lang="en-US" dirty="0">
                <a:solidFill>
                  <a:schemeClr val="accent1">
                    <a:lumMod val="60000"/>
                    <a:lumOff val="40000"/>
                  </a:schemeClr>
                </a:solidFill>
                <a:latin typeface="+mn-lt"/>
              </a:rPr>
              <a:t>April 1969</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7400" y="4191000"/>
            <a:ext cx="3355975" cy="2339975"/>
          </a:xfrm>
          <a:prstGeom prst="rect">
            <a:avLst/>
          </a:prstGeom>
          <a:ln w="38100">
            <a:solidFill>
              <a:schemeClr val="accent1">
                <a:lumMod val="75000"/>
              </a:schemeClr>
            </a:solidFill>
          </a:ln>
        </p:spPr>
      </p:pic>
      <p:sp>
        <p:nvSpPr>
          <p:cNvPr id="7" name="TextBox 6"/>
          <p:cNvSpPr txBox="1"/>
          <p:nvPr/>
        </p:nvSpPr>
        <p:spPr>
          <a:xfrm>
            <a:off x="762000" y="5791200"/>
            <a:ext cx="1143000" cy="369888"/>
          </a:xfrm>
          <a:prstGeom prst="rect">
            <a:avLst/>
          </a:prstGeom>
          <a:noFill/>
        </p:spPr>
        <p:txBody>
          <a:bodyPr>
            <a:spAutoFit/>
          </a:bodyPr>
          <a:lstStyle/>
          <a:p>
            <a:pPr fontAlgn="auto">
              <a:spcBef>
                <a:spcPts val="0"/>
              </a:spcBef>
              <a:spcAft>
                <a:spcPts val="0"/>
              </a:spcAft>
              <a:defRPr/>
            </a:pPr>
            <a:r>
              <a:rPr lang="en-US" dirty="0">
                <a:solidFill>
                  <a:schemeClr val="accent1">
                    <a:lumMod val="60000"/>
                    <a:lumOff val="40000"/>
                  </a:schemeClr>
                </a:solidFill>
                <a:latin typeface="+mn-lt"/>
              </a:rPr>
              <a:t>July 1983</a:t>
            </a:r>
          </a:p>
        </p:txBody>
      </p:sp>
      <p:pic>
        <p:nvPicPr>
          <p:cNvPr id="1026" name="Picture 2" descr="E:\Anderson_Dad_Memorial\Family_196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14800" y="457200"/>
            <a:ext cx="4432300" cy="3352800"/>
          </a:xfrm>
          <a:prstGeom prst="rect">
            <a:avLst/>
          </a:prstGeom>
          <a:noFill/>
          <a:ln w="38100">
            <a:solidFill>
              <a:schemeClr val="accent1">
                <a:lumMod val="75000"/>
              </a:schemeClr>
            </a:solidFill>
          </a:ln>
        </p:spPr>
      </p:pic>
      <p:sp>
        <p:nvSpPr>
          <p:cNvPr id="8" name="TextBox 7"/>
          <p:cNvSpPr txBox="1"/>
          <p:nvPr/>
        </p:nvSpPr>
        <p:spPr>
          <a:xfrm>
            <a:off x="7772400" y="762000"/>
            <a:ext cx="1371600" cy="369888"/>
          </a:xfrm>
          <a:prstGeom prst="rect">
            <a:avLst/>
          </a:prstGeom>
          <a:noFill/>
        </p:spPr>
        <p:txBody>
          <a:bodyPr>
            <a:spAutoFit/>
          </a:bodyPr>
          <a:lstStyle/>
          <a:p>
            <a:pPr fontAlgn="auto">
              <a:spcBef>
                <a:spcPts val="0"/>
              </a:spcBef>
              <a:spcAft>
                <a:spcPts val="0"/>
              </a:spcAft>
              <a:defRPr/>
            </a:pPr>
            <a:r>
              <a:rPr lang="en-US" dirty="0">
                <a:solidFill>
                  <a:schemeClr val="accent1">
                    <a:lumMod val="60000"/>
                    <a:lumOff val="40000"/>
                  </a:schemeClr>
                </a:solidFill>
                <a:latin typeface="+mn-lt"/>
              </a:rPr>
              <a:t>1971</a:t>
            </a:r>
          </a:p>
        </p:txBody>
      </p:sp>
      <p:pic>
        <p:nvPicPr>
          <p:cNvPr id="1027" name="Picture 3" descr="E:\Anderson_Dad_Memorial\Moustach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00800" y="4038600"/>
            <a:ext cx="1908175" cy="2438400"/>
          </a:xfrm>
          <a:prstGeom prst="rect">
            <a:avLst/>
          </a:prstGeom>
          <a:noFill/>
          <a:ln w="38100">
            <a:solidFill>
              <a:schemeClr val="accent1">
                <a:lumMod val="75000"/>
              </a:schemeClr>
            </a:solidFill>
          </a:ln>
        </p:spPr>
      </p:pic>
    </p:spTree>
  </p:cSld>
  <p:clrMapOvr>
    <a:masterClrMapping/>
  </p:clrMapOvr>
  <p:transition spd="slow" advClick="0" advTm="10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Anderson_Dad_Memorial\DadA with Edward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 y="457200"/>
            <a:ext cx="3114675" cy="3103563"/>
          </a:xfrm>
          <a:prstGeom prst="rect">
            <a:avLst/>
          </a:prstGeom>
          <a:noFill/>
          <a:ln w="38100">
            <a:solidFill>
              <a:schemeClr val="accent1">
                <a:lumMod val="75000"/>
              </a:schemeClr>
            </a:solidFill>
          </a:ln>
        </p:spPr>
      </p:pic>
      <p:sp>
        <p:nvSpPr>
          <p:cNvPr id="5" name="TextBox 4"/>
          <p:cNvSpPr txBox="1"/>
          <p:nvPr/>
        </p:nvSpPr>
        <p:spPr>
          <a:xfrm>
            <a:off x="533400" y="3581400"/>
            <a:ext cx="3048000" cy="276225"/>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Earl, Max &amp; Dixie Edwards</a:t>
            </a:r>
          </a:p>
        </p:txBody>
      </p:sp>
      <p:pic>
        <p:nvPicPr>
          <p:cNvPr id="18435" name="Picture 3" descr="E:\Anderson_Dad_Memorial\Hawkins1_1_6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86200" y="457200"/>
            <a:ext cx="4627563" cy="3097213"/>
          </a:xfrm>
          <a:prstGeom prst="rect">
            <a:avLst/>
          </a:prstGeom>
          <a:noFill/>
          <a:ln w="38100">
            <a:solidFill>
              <a:schemeClr val="accent1">
                <a:lumMod val="75000"/>
              </a:schemeClr>
            </a:solidFill>
          </a:ln>
        </p:spPr>
      </p:pic>
      <p:pic>
        <p:nvPicPr>
          <p:cNvPr id="18436" name="Picture 4" descr="E:\Anderson_Dad_Memorial\GreatpaH_Mom_Dad.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19800" y="4191000"/>
            <a:ext cx="2362200" cy="2376488"/>
          </a:xfrm>
          <a:prstGeom prst="rect">
            <a:avLst/>
          </a:prstGeom>
          <a:noFill/>
          <a:ln w="38100">
            <a:solidFill>
              <a:schemeClr val="accent1">
                <a:lumMod val="75000"/>
              </a:schemeClr>
            </a:solidFill>
          </a:ln>
        </p:spPr>
      </p:pic>
      <p:pic>
        <p:nvPicPr>
          <p:cNvPr id="18437" name="Picture 5" descr="E:\Anderson_Dad_Memorial\Stanleys.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600" y="4038600"/>
            <a:ext cx="4630738" cy="2438400"/>
          </a:xfrm>
          <a:prstGeom prst="rect">
            <a:avLst/>
          </a:prstGeom>
          <a:noFill/>
          <a:ln w="38100">
            <a:solidFill>
              <a:schemeClr val="accent1">
                <a:lumMod val="75000"/>
              </a:schemeClr>
            </a:solidFill>
          </a:ln>
        </p:spPr>
      </p:pic>
      <p:sp>
        <p:nvSpPr>
          <p:cNvPr id="10" name="TextBox 9"/>
          <p:cNvSpPr txBox="1"/>
          <p:nvPr/>
        </p:nvSpPr>
        <p:spPr>
          <a:xfrm>
            <a:off x="762000" y="6396038"/>
            <a:ext cx="4267200" cy="461962"/>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Gerald Stanley, Eugene </a:t>
            </a:r>
            <a:r>
              <a:rPr lang="en-US" sz="1200" dirty="0" err="1">
                <a:solidFill>
                  <a:schemeClr val="accent1">
                    <a:lumMod val="60000"/>
                    <a:lumOff val="40000"/>
                  </a:schemeClr>
                </a:solidFill>
                <a:latin typeface="+mn-lt"/>
              </a:rPr>
              <a:t>Sullens</a:t>
            </a:r>
            <a:r>
              <a:rPr lang="en-US" sz="1200" dirty="0">
                <a:solidFill>
                  <a:schemeClr val="accent1">
                    <a:lumMod val="60000"/>
                    <a:lumOff val="40000"/>
                  </a:schemeClr>
                </a:solidFill>
                <a:latin typeface="+mn-lt"/>
              </a:rPr>
              <a:t>, </a:t>
            </a:r>
            <a:r>
              <a:rPr lang="en-US" sz="1200" dirty="0" err="1">
                <a:solidFill>
                  <a:schemeClr val="accent1">
                    <a:lumMod val="60000"/>
                    <a:lumOff val="40000"/>
                  </a:schemeClr>
                </a:solidFill>
                <a:latin typeface="+mn-lt"/>
              </a:rPr>
              <a:t>Hurshel</a:t>
            </a:r>
            <a:r>
              <a:rPr lang="en-US" sz="1200" dirty="0">
                <a:solidFill>
                  <a:schemeClr val="accent1">
                    <a:lumMod val="60000"/>
                    <a:lumOff val="40000"/>
                  </a:schemeClr>
                </a:solidFill>
                <a:latin typeface="+mn-lt"/>
              </a:rPr>
              <a:t> Stanley, Dukes Hawkins, Earl Anderson,  Red (Charles?) </a:t>
            </a:r>
            <a:r>
              <a:rPr lang="en-US" sz="1200" dirty="0" err="1">
                <a:solidFill>
                  <a:schemeClr val="accent1">
                    <a:lumMod val="60000"/>
                    <a:lumOff val="40000"/>
                  </a:schemeClr>
                </a:solidFill>
                <a:latin typeface="+mn-lt"/>
              </a:rPr>
              <a:t>Colston</a:t>
            </a:r>
            <a:endParaRPr lang="en-US" sz="1200" dirty="0">
              <a:solidFill>
                <a:schemeClr val="accent1">
                  <a:lumMod val="60000"/>
                  <a:lumOff val="40000"/>
                </a:schemeClr>
              </a:solidFill>
              <a:latin typeface="+mn-lt"/>
            </a:endParaRPr>
          </a:p>
        </p:txBody>
      </p:sp>
      <p:sp>
        <p:nvSpPr>
          <p:cNvPr id="9" name="TextBox 8"/>
          <p:cNvSpPr txBox="1"/>
          <p:nvPr/>
        </p:nvSpPr>
        <p:spPr>
          <a:xfrm>
            <a:off x="5715000" y="6396038"/>
            <a:ext cx="2895600" cy="461962"/>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Elsie, Dukes (Nathaniel Hawthorne Hawkins, Elsie’s Dad), Earl</a:t>
            </a:r>
          </a:p>
        </p:txBody>
      </p:sp>
      <p:sp>
        <p:nvSpPr>
          <p:cNvPr id="11" name="TextBox 10"/>
          <p:cNvSpPr txBox="1"/>
          <p:nvPr/>
        </p:nvSpPr>
        <p:spPr>
          <a:xfrm>
            <a:off x="4038600" y="3581400"/>
            <a:ext cx="4495800" cy="646113"/>
          </a:xfrm>
          <a:prstGeom prst="rect">
            <a:avLst/>
          </a:prstGeom>
          <a:noFill/>
        </p:spPr>
        <p:txBody>
          <a:bodyPr>
            <a:spAutoFit/>
          </a:bodyPr>
          <a:lstStyle/>
          <a:p>
            <a:pPr algn="ctr" fontAlgn="auto">
              <a:spcBef>
                <a:spcPts val="0"/>
              </a:spcBef>
              <a:spcAft>
                <a:spcPts val="0"/>
              </a:spcAft>
              <a:defRPr/>
            </a:pPr>
            <a:r>
              <a:rPr lang="en-US" sz="1200" dirty="0">
                <a:solidFill>
                  <a:schemeClr val="accent1">
                    <a:lumMod val="40000"/>
                    <a:lumOff val="60000"/>
                  </a:schemeClr>
                </a:solidFill>
                <a:latin typeface="+mn-lt"/>
              </a:rPr>
              <a:t>Hurshel </a:t>
            </a:r>
            <a:r>
              <a:rPr lang="en-US" sz="1200" dirty="0" err="1">
                <a:solidFill>
                  <a:schemeClr val="accent1">
                    <a:lumMod val="40000"/>
                    <a:lumOff val="60000"/>
                  </a:schemeClr>
                </a:solidFill>
                <a:latin typeface="+mn-lt"/>
              </a:rPr>
              <a:t>Stanley,Lonnie</a:t>
            </a:r>
            <a:r>
              <a:rPr lang="en-US" sz="1200" dirty="0">
                <a:solidFill>
                  <a:schemeClr val="accent1">
                    <a:lumMod val="40000"/>
                    <a:lumOff val="60000"/>
                  </a:schemeClr>
                </a:solidFill>
                <a:latin typeface="+mn-lt"/>
              </a:rPr>
              <a:t> </a:t>
            </a:r>
            <a:r>
              <a:rPr lang="en-US" sz="1200" dirty="0" err="1">
                <a:solidFill>
                  <a:schemeClr val="accent1">
                    <a:lumMod val="40000"/>
                    <a:lumOff val="60000"/>
                  </a:schemeClr>
                </a:solidFill>
                <a:latin typeface="+mn-lt"/>
              </a:rPr>
              <a:t>Shellnut</a:t>
            </a:r>
            <a:r>
              <a:rPr lang="en-US" sz="1200" dirty="0">
                <a:solidFill>
                  <a:schemeClr val="accent1">
                    <a:lumMod val="40000"/>
                    <a:lumOff val="60000"/>
                  </a:schemeClr>
                </a:solidFill>
                <a:latin typeface="+mn-lt"/>
              </a:rPr>
              <a:t>, James Earl Stanley, Nathaniel Hawthorne Hawkins, Earl Anderson</a:t>
            </a:r>
          </a:p>
          <a:p>
            <a:pPr algn="ctr" fontAlgn="auto">
              <a:spcBef>
                <a:spcPts val="0"/>
              </a:spcBef>
              <a:spcAft>
                <a:spcPts val="0"/>
              </a:spcAft>
              <a:defRPr/>
            </a:pPr>
            <a:r>
              <a:rPr lang="en-US" sz="1200" dirty="0">
                <a:solidFill>
                  <a:schemeClr val="accent1">
                    <a:lumMod val="40000"/>
                    <a:lumOff val="60000"/>
                  </a:schemeClr>
                </a:solidFill>
                <a:latin typeface="+mn-lt"/>
              </a:rPr>
              <a:t>New Year’s Day, 1965</a:t>
            </a:r>
          </a:p>
        </p:txBody>
      </p:sp>
    </p:spTree>
  </p:cSld>
  <p:clrMapOvr>
    <a:masterClrMapping/>
  </p:clrMapOvr>
  <p:transition spd="slow" advClick="0" advTm="10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657600" cy="2209800"/>
          </a:xfrm>
        </p:spPr>
        <p:txBody>
          <a:bodyPr/>
          <a:lstStyle/>
          <a:p>
            <a:pPr eaLnBrk="1" fontAlgn="auto" hangingPunct="1">
              <a:spcAft>
                <a:spcPts val="0"/>
              </a:spcAft>
              <a:defRPr/>
            </a:pPr>
            <a:r>
              <a:rPr lang="en-US" sz="3200" dirty="0" smtClean="0"/>
              <a:t>Earl’s Dad: Elijah Oliver Anderson June 20, 1885– July 18, 1967</a:t>
            </a:r>
            <a:endParaRPr lang="en-US" sz="320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19600" y="388938"/>
            <a:ext cx="4237038" cy="5919787"/>
          </a:xfrm>
          <a:prstGeom prst="rect">
            <a:avLst/>
          </a:prstGeom>
          <a:ln w="38100">
            <a:solidFill>
              <a:schemeClr val="accent1">
                <a:lumMod val="75000"/>
              </a:schemeClr>
            </a:solidFill>
          </a:ln>
        </p:spPr>
      </p:pic>
      <p:sp>
        <p:nvSpPr>
          <p:cNvPr id="5" name="TextBox 4"/>
          <p:cNvSpPr txBox="1"/>
          <p:nvPr/>
        </p:nvSpPr>
        <p:spPr>
          <a:xfrm>
            <a:off x="4419600" y="5638800"/>
            <a:ext cx="4267200" cy="646113"/>
          </a:xfrm>
          <a:prstGeom prst="rect">
            <a:avLst/>
          </a:prstGeom>
          <a:noFill/>
        </p:spPr>
        <p:txBody>
          <a:bodyPr>
            <a:spAutoFit/>
          </a:bodyPr>
          <a:lstStyle/>
          <a:p>
            <a:pPr fontAlgn="auto">
              <a:spcBef>
                <a:spcPts val="0"/>
              </a:spcBef>
              <a:spcAft>
                <a:spcPts val="0"/>
              </a:spcAft>
              <a:defRPr/>
            </a:pPr>
            <a:r>
              <a:rPr lang="en-US" sz="1200" dirty="0">
                <a:solidFill>
                  <a:schemeClr val="accent1">
                    <a:lumMod val="60000"/>
                    <a:lumOff val="40000"/>
                  </a:schemeClr>
                </a:solidFill>
                <a:latin typeface="+mn-lt"/>
              </a:rPr>
              <a:t>Back:  Elijah Oliver Anderson and sister Serena</a:t>
            </a:r>
          </a:p>
          <a:p>
            <a:pPr fontAlgn="auto">
              <a:spcBef>
                <a:spcPts val="0"/>
              </a:spcBef>
              <a:spcAft>
                <a:spcPts val="0"/>
              </a:spcAft>
              <a:defRPr/>
            </a:pPr>
            <a:r>
              <a:rPr lang="en-US" sz="1200" dirty="0">
                <a:solidFill>
                  <a:schemeClr val="accent1">
                    <a:lumMod val="60000"/>
                    <a:lumOff val="40000"/>
                  </a:schemeClr>
                </a:solidFill>
                <a:latin typeface="+mn-lt"/>
              </a:rPr>
              <a:t>Front: Noah Kuykendall Anderson (1/15/1846-4/20/1926) and Elizabeth (Betsy) Smith (12/29/1845-5/25/1932)</a:t>
            </a:r>
          </a:p>
        </p:txBody>
      </p:sp>
      <p:sp>
        <p:nvSpPr>
          <p:cNvPr id="7" name="Oval 6"/>
          <p:cNvSpPr/>
          <p:nvPr/>
        </p:nvSpPr>
        <p:spPr>
          <a:xfrm>
            <a:off x="4762500" y="304800"/>
            <a:ext cx="1143000" cy="143986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Box 7"/>
          <p:cNvSpPr txBox="1"/>
          <p:nvPr/>
        </p:nvSpPr>
        <p:spPr>
          <a:xfrm>
            <a:off x="304800" y="2667000"/>
            <a:ext cx="3886200" cy="3878263"/>
          </a:xfrm>
          <a:prstGeom prst="rect">
            <a:avLst/>
          </a:prstGeom>
          <a:noFill/>
        </p:spPr>
        <p:txBody>
          <a:bodyPr>
            <a:spAutoFit/>
          </a:bodyPr>
          <a:lstStyle/>
          <a:p>
            <a:pPr fontAlgn="auto">
              <a:spcBef>
                <a:spcPts val="0"/>
              </a:spcBef>
              <a:spcAft>
                <a:spcPts val="0"/>
              </a:spcAft>
              <a:defRPr/>
            </a:pPr>
            <a:r>
              <a:rPr lang="en-US" sz="1600" dirty="0">
                <a:solidFill>
                  <a:schemeClr val="accent1">
                    <a:lumMod val="60000"/>
                    <a:lumOff val="40000"/>
                  </a:schemeClr>
                </a:solidFill>
                <a:latin typeface="+mn-lt"/>
              </a:rPr>
              <a:t>Earl’s paternal grandparents were Noah and Betsy. They had 9 children: 6 sons and 3 daughters.</a:t>
            </a:r>
          </a:p>
          <a:p>
            <a:pPr algn="ctr" fontAlgn="auto">
              <a:spcBef>
                <a:spcPts val="0"/>
              </a:spcBef>
              <a:spcAft>
                <a:spcPts val="0"/>
              </a:spcAft>
              <a:defRPr/>
            </a:pPr>
            <a:r>
              <a:rPr lang="en-US" sz="1600" dirty="0">
                <a:solidFill>
                  <a:schemeClr val="accent1">
                    <a:lumMod val="60000"/>
                    <a:lumOff val="40000"/>
                  </a:schemeClr>
                </a:solidFill>
                <a:latin typeface="+mn-lt"/>
              </a:rPr>
              <a:t>  The sons are:</a:t>
            </a:r>
          </a:p>
          <a:p>
            <a:pPr algn="ctr" fontAlgn="auto">
              <a:spcBef>
                <a:spcPts val="0"/>
              </a:spcBef>
              <a:spcAft>
                <a:spcPts val="0"/>
              </a:spcAft>
              <a:buFont typeface="Arial" pitchFamily="34" charset="0"/>
              <a:buChar char="•"/>
              <a:defRPr/>
            </a:pPr>
            <a:r>
              <a:rPr lang="en-US" sz="1600" dirty="0">
                <a:solidFill>
                  <a:schemeClr val="accent1">
                    <a:lumMod val="60000"/>
                    <a:lumOff val="40000"/>
                  </a:schemeClr>
                </a:solidFill>
                <a:latin typeface="+mn-lt"/>
              </a:rPr>
              <a:t> Lyn Boyd</a:t>
            </a:r>
          </a:p>
          <a:p>
            <a:pPr algn="ctr" fontAlgn="auto">
              <a:spcBef>
                <a:spcPts val="0"/>
              </a:spcBef>
              <a:spcAft>
                <a:spcPts val="0"/>
              </a:spcAft>
              <a:buFont typeface="Arial" pitchFamily="34" charset="0"/>
              <a:buChar char="•"/>
              <a:defRPr/>
            </a:pPr>
            <a:r>
              <a:rPr lang="en-US" sz="1600" dirty="0">
                <a:solidFill>
                  <a:schemeClr val="accent1">
                    <a:lumMod val="60000"/>
                    <a:lumOff val="40000"/>
                  </a:schemeClr>
                </a:solidFill>
                <a:latin typeface="+mn-lt"/>
              </a:rPr>
              <a:t>Alvin</a:t>
            </a:r>
          </a:p>
          <a:p>
            <a:pPr algn="ctr" fontAlgn="auto">
              <a:spcBef>
                <a:spcPts val="0"/>
              </a:spcBef>
              <a:spcAft>
                <a:spcPts val="0"/>
              </a:spcAft>
              <a:buFont typeface="Arial" pitchFamily="34" charset="0"/>
              <a:buChar char="•"/>
              <a:defRPr/>
            </a:pPr>
            <a:r>
              <a:rPr lang="en-US" sz="1600" dirty="0">
                <a:solidFill>
                  <a:schemeClr val="accent1">
                    <a:lumMod val="60000"/>
                    <a:lumOff val="40000"/>
                  </a:schemeClr>
                </a:solidFill>
                <a:latin typeface="+mn-lt"/>
              </a:rPr>
              <a:t>Gallant or Garland</a:t>
            </a:r>
          </a:p>
          <a:p>
            <a:pPr algn="ctr" fontAlgn="auto">
              <a:spcBef>
                <a:spcPts val="0"/>
              </a:spcBef>
              <a:spcAft>
                <a:spcPts val="0"/>
              </a:spcAft>
              <a:buFont typeface="Arial" pitchFamily="34" charset="0"/>
              <a:buChar char="•"/>
              <a:defRPr/>
            </a:pPr>
            <a:r>
              <a:rPr lang="en-US" sz="1600" dirty="0">
                <a:solidFill>
                  <a:schemeClr val="accent1">
                    <a:lumMod val="60000"/>
                    <a:lumOff val="40000"/>
                  </a:schemeClr>
                </a:solidFill>
                <a:latin typeface="+mn-lt"/>
              </a:rPr>
              <a:t>Alvas or Alpheus</a:t>
            </a:r>
          </a:p>
          <a:p>
            <a:pPr algn="ctr" fontAlgn="auto">
              <a:spcBef>
                <a:spcPts val="0"/>
              </a:spcBef>
              <a:spcAft>
                <a:spcPts val="0"/>
              </a:spcAft>
              <a:buFont typeface="Arial" pitchFamily="34" charset="0"/>
              <a:buChar char="•"/>
              <a:defRPr/>
            </a:pPr>
            <a:r>
              <a:rPr lang="en-US" sz="1600" dirty="0">
                <a:solidFill>
                  <a:schemeClr val="accent1">
                    <a:lumMod val="60000"/>
                    <a:lumOff val="40000"/>
                  </a:schemeClr>
                </a:solidFill>
                <a:latin typeface="+mn-lt"/>
              </a:rPr>
              <a:t>Horace or Harvey</a:t>
            </a:r>
          </a:p>
          <a:p>
            <a:pPr algn="ctr" fontAlgn="auto">
              <a:spcBef>
                <a:spcPts val="0"/>
              </a:spcBef>
              <a:spcAft>
                <a:spcPts val="0"/>
              </a:spcAft>
              <a:buFont typeface="Arial" pitchFamily="34" charset="0"/>
              <a:buChar char="•"/>
              <a:defRPr/>
            </a:pPr>
            <a:r>
              <a:rPr lang="en-US" sz="1600" dirty="0">
                <a:solidFill>
                  <a:schemeClr val="accent1">
                    <a:lumMod val="60000"/>
                    <a:lumOff val="40000"/>
                  </a:schemeClr>
                </a:solidFill>
                <a:latin typeface="+mn-lt"/>
              </a:rPr>
              <a:t>Elijah Oliver </a:t>
            </a:r>
          </a:p>
          <a:p>
            <a:pPr algn="just" fontAlgn="auto">
              <a:spcBef>
                <a:spcPts val="0"/>
              </a:spcBef>
              <a:spcAft>
                <a:spcPts val="0"/>
              </a:spcAft>
              <a:buFont typeface="Arial" pitchFamily="34" charset="0"/>
              <a:buChar char="•"/>
              <a:defRPr/>
            </a:pPr>
            <a:endParaRPr lang="en-US" sz="1600" dirty="0">
              <a:solidFill>
                <a:schemeClr val="accent1">
                  <a:lumMod val="60000"/>
                  <a:lumOff val="40000"/>
                </a:schemeClr>
              </a:solidFill>
              <a:latin typeface="+mn-lt"/>
            </a:endParaRPr>
          </a:p>
          <a:p>
            <a:pPr algn="ctr" fontAlgn="auto">
              <a:spcBef>
                <a:spcPts val="0"/>
              </a:spcBef>
              <a:spcAft>
                <a:spcPts val="0"/>
              </a:spcAft>
              <a:defRPr/>
            </a:pPr>
            <a:r>
              <a:rPr lang="en-US" sz="1600" dirty="0">
                <a:solidFill>
                  <a:schemeClr val="accent1">
                    <a:lumMod val="60000"/>
                    <a:lumOff val="40000"/>
                  </a:schemeClr>
                </a:solidFill>
                <a:latin typeface="+mn-lt"/>
              </a:rPr>
              <a:t>The daughters are:</a:t>
            </a:r>
          </a:p>
          <a:p>
            <a:pPr algn="ctr" fontAlgn="auto">
              <a:spcBef>
                <a:spcPts val="0"/>
              </a:spcBef>
              <a:spcAft>
                <a:spcPts val="0"/>
              </a:spcAft>
              <a:buFont typeface="Arial" pitchFamily="34" charset="0"/>
              <a:buChar char="•"/>
              <a:defRPr/>
            </a:pPr>
            <a:r>
              <a:rPr lang="en-US" sz="1600" dirty="0">
                <a:solidFill>
                  <a:schemeClr val="accent1">
                    <a:lumMod val="60000"/>
                    <a:lumOff val="40000"/>
                  </a:schemeClr>
                </a:solidFill>
                <a:latin typeface="+mn-lt"/>
              </a:rPr>
              <a:t>Ova </a:t>
            </a:r>
          </a:p>
          <a:p>
            <a:pPr algn="ctr" fontAlgn="auto">
              <a:spcBef>
                <a:spcPts val="0"/>
              </a:spcBef>
              <a:spcAft>
                <a:spcPts val="0"/>
              </a:spcAft>
              <a:buFont typeface="Arial" pitchFamily="34" charset="0"/>
              <a:buChar char="•"/>
              <a:defRPr/>
            </a:pPr>
            <a:r>
              <a:rPr lang="en-US" sz="1600" dirty="0">
                <a:solidFill>
                  <a:schemeClr val="accent1">
                    <a:lumMod val="60000"/>
                    <a:lumOff val="40000"/>
                  </a:schemeClr>
                </a:solidFill>
                <a:latin typeface="+mn-lt"/>
              </a:rPr>
              <a:t>Annie</a:t>
            </a:r>
          </a:p>
          <a:p>
            <a:pPr algn="ctr" fontAlgn="auto">
              <a:spcBef>
                <a:spcPts val="0"/>
              </a:spcBef>
              <a:spcAft>
                <a:spcPts val="0"/>
              </a:spcAft>
              <a:buFont typeface="Arial" pitchFamily="34" charset="0"/>
              <a:buChar char="•"/>
              <a:defRPr/>
            </a:pPr>
            <a:r>
              <a:rPr lang="en-US" sz="1600" dirty="0">
                <a:solidFill>
                  <a:schemeClr val="accent1">
                    <a:lumMod val="60000"/>
                    <a:lumOff val="40000"/>
                  </a:schemeClr>
                </a:solidFill>
                <a:latin typeface="+mn-lt"/>
              </a:rPr>
              <a:t>Serena</a:t>
            </a:r>
          </a:p>
        </p:txBody>
      </p:sp>
    </p:spTree>
  </p:cSld>
  <p:clrMapOvr>
    <a:masterClrMapping/>
  </p:clrMapOvr>
  <p:transition spd="slow" advClick="0" advTm="14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990600" y="381000"/>
            <a:ext cx="3263900" cy="2659063"/>
          </a:xfrm>
          <a:ln w="38100">
            <a:solidFill>
              <a:schemeClr val="accent1">
                <a:lumMod val="75000"/>
              </a:schemeClr>
            </a:solidFill>
          </a:ln>
        </p:spPr>
      </p:pic>
      <p:sp>
        <p:nvSpPr>
          <p:cNvPr id="5" name="TextBox 4"/>
          <p:cNvSpPr txBox="1"/>
          <p:nvPr/>
        </p:nvSpPr>
        <p:spPr>
          <a:xfrm>
            <a:off x="1676400" y="3200400"/>
            <a:ext cx="2209800" cy="276225"/>
          </a:xfrm>
          <a:prstGeom prst="rect">
            <a:avLst/>
          </a:prstGeom>
          <a:noFill/>
        </p:spPr>
        <p:txBody>
          <a:bodyPr>
            <a:spAutoFit/>
          </a:bodyPr>
          <a:lstStyle/>
          <a:p>
            <a:pPr fontAlgn="auto">
              <a:spcBef>
                <a:spcPts val="0"/>
              </a:spcBef>
              <a:spcAft>
                <a:spcPts val="0"/>
              </a:spcAft>
              <a:defRPr/>
            </a:pPr>
            <a:r>
              <a:rPr lang="en-US" sz="1200" dirty="0">
                <a:solidFill>
                  <a:schemeClr val="accent1">
                    <a:lumMod val="60000"/>
                    <a:lumOff val="40000"/>
                  </a:schemeClr>
                </a:solidFill>
                <a:latin typeface="+mn-lt"/>
              </a:rPr>
              <a:t>Vicki &amp; Earl, 1985</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43200" y="3810000"/>
            <a:ext cx="2209800" cy="2533650"/>
          </a:xfrm>
          <a:prstGeom prst="rect">
            <a:avLst/>
          </a:prstGeom>
          <a:ln w="38100">
            <a:solidFill>
              <a:schemeClr val="accent1">
                <a:lumMod val="75000"/>
              </a:schemeClr>
            </a:solidFill>
          </a:ln>
        </p:spPr>
      </p:pic>
      <p:sp>
        <p:nvSpPr>
          <p:cNvPr id="7" name="TextBox 6"/>
          <p:cNvSpPr txBox="1"/>
          <p:nvPr/>
        </p:nvSpPr>
        <p:spPr>
          <a:xfrm>
            <a:off x="2667000" y="6400800"/>
            <a:ext cx="2305050" cy="276225"/>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Earl at church, 1986</a:t>
            </a:r>
          </a:p>
        </p:txBody>
      </p:sp>
      <p:pic>
        <p:nvPicPr>
          <p:cNvPr id="2050" name="Picture 2" descr="E:\Anderson_Dad_Memorial\MomDad1980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10200" y="3733800"/>
            <a:ext cx="2667000" cy="2667000"/>
          </a:xfrm>
          <a:prstGeom prst="rect">
            <a:avLst/>
          </a:prstGeom>
          <a:noFill/>
          <a:ln w="38100">
            <a:solidFill>
              <a:schemeClr val="accent1">
                <a:lumMod val="75000"/>
              </a:schemeClr>
            </a:solidFill>
          </a:ln>
        </p:spPr>
      </p:pic>
      <p:pic>
        <p:nvPicPr>
          <p:cNvPr id="2051" name="Picture 3" descr="E:\Anderson_Dad_Memorial\Suggestion Award.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29200" y="381000"/>
            <a:ext cx="3200400" cy="2692400"/>
          </a:xfrm>
          <a:prstGeom prst="rect">
            <a:avLst/>
          </a:prstGeom>
          <a:noFill/>
          <a:ln w="38100">
            <a:solidFill>
              <a:schemeClr val="accent1">
                <a:lumMod val="75000"/>
              </a:schemeClr>
            </a:solidFill>
          </a:ln>
        </p:spPr>
      </p:pic>
      <p:sp>
        <p:nvSpPr>
          <p:cNvPr id="8" name="TextBox 7"/>
          <p:cNvSpPr txBox="1"/>
          <p:nvPr/>
        </p:nvSpPr>
        <p:spPr>
          <a:xfrm>
            <a:off x="5029200" y="3200400"/>
            <a:ext cx="3200400" cy="276225"/>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One of many service awards</a:t>
            </a:r>
          </a:p>
        </p:txBody>
      </p:sp>
      <p:pic>
        <p:nvPicPr>
          <p:cNvPr id="2052" name="Picture 4" descr="E:\Anderson_Dad_Memorial\Alleleuia.jpg"/>
          <p:cNvPicPr>
            <a:picLocks noChangeAspect="1" noChangeArrowheads="1"/>
          </p:cNvPicPr>
          <p:nvPr/>
        </p:nvPicPr>
        <p:blipFill>
          <a:blip r:embed="rId6" cstate="screen">
            <a:extLst>
              <a:ext uri="{28A0092B-C50C-407E-A947-70E740481C1C}">
                <a14:useLocalDpi xmlns:a14="http://schemas.microsoft.com/office/drawing/2010/main"/>
              </a:ext>
            </a:extLst>
          </a:blip>
          <a:srcRect b="-682"/>
          <a:stretch>
            <a:fillRect/>
          </a:stretch>
        </p:blipFill>
        <p:spPr bwMode="auto">
          <a:xfrm>
            <a:off x="304800" y="3657600"/>
            <a:ext cx="2133600" cy="3048000"/>
          </a:xfrm>
          <a:prstGeom prst="rect">
            <a:avLst/>
          </a:prstGeom>
          <a:noFill/>
          <a:ln w="38100">
            <a:solidFill>
              <a:schemeClr val="accent1">
                <a:lumMod val="75000"/>
              </a:schemeClr>
            </a:solidFill>
          </a:ln>
        </p:spPr>
      </p:pic>
      <p:sp>
        <p:nvSpPr>
          <p:cNvPr id="10" name="TextBox 9"/>
          <p:cNvSpPr txBox="1"/>
          <p:nvPr/>
        </p:nvSpPr>
        <p:spPr>
          <a:xfrm>
            <a:off x="381000" y="6248400"/>
            <a:ext cx="1905000" cy="430213"/>
          </a:xfrm>
          <a:prstGeom prst="rect">
            <a:avLst/>
          </a:prstGeom>
          <a:noFill/>
        </p:spPr>
        <p:txBody>
          <a:bodyPr>
            <a:spAutoFit/>
          </a:bodyPr>
          <a:lstStyle/>
          <a:p>
            <a:pPr algn="ctr" fontAlgn="auto">
              <a:spcBef>
                <a:spcPts val="0"/>
              </a:spcBef>
              <a:spcAft>
                <a:spcPts val="0"/>
              </a:spcAft>
              <a:defRPr/>
            </a:pPr>
            <a:r>
              <a:rPr lang="en-US" sz="1100" dirty="0">
                <a:solidFill>
                  <a:schemeClr val="accent1">
                    <a:lumMod val="60000"/>
                    <a:lumOff val="40000"/>
                  </a:schemeClr>
                </a:solidFill>
                <a:latin typeface="+mn-lt"/>
              </a:rPr>
              <a:t>Valeta &amp; Earl for Alleluia, c. 1974</a:t>
            </a:r>
          </a:p>
        </p:txBody>
      </p:sp>
      <p:sp>
        <p:nvSpPr>
          <p:cNvPr id="11" name="TextBox 10"/>
          <p:cNvSpPr txBox="1"/>
          <p:nvPr/>
        </p:nvSpPr>
        <p:spPr>
          <a:xfrm>
            <a:off x="6019800" y="6581775"/>
            <a:ext cx="1447800" cy="276225"/>
          </a:xfrm>
          <a:prstGeom prst="rect">
            <a:avLst/>
          </a:prstGeom>
          <a:noFill/>
        </p:spPr>
        <p:txBody>
          <a:bodyPr>
            <a:spAutoFit/>
          </a:bodyPr>
          <a:lstStyle/>
          <a:p>
            <a:pPr algn="ctr" fontAlgn="auto">
              <a:spcBef>
                <a:spcPts val="0"/>
              </a:spcBef>
              <a:spcAft>
                <a:spcPts val="0"/>
              </a:spcAft>
              <a:defRPr/>
            </a:pPr>
            <a:r>
              <a:rPr lang="en-US" sz="1200" dirty="0">
                <a:solidFill>
                  <a:schemeClr val="accent1">
                    <a:lumMod val="40000"/>
                    <a:lumOff val="60000"/>
                  </a:schemeClr>
                </a:solidFill>
                <a:latin typeface="+mn-lt"/>
              </a:rPr>
              <a:t>Earl &amp; Elsie, 1985</a:t>
            </a:r>
          </a:p>
        </p:txBody>
      </p:sp>
    </p:spTree>
  </p:cSld>
  <p:clrMapOvr>
    <a:masterClrMapping/>
  </p:clrMapOvr>
  <p:transition spd="slow" advClick="0" advTm="10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Anderson_Dad_Memorial\Verlin_Dad.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685800" y="3733800"/>
            <a:ext cx="2840038" cy="2819400"/>
          </a:xfrm>
          <a:ln w="38100">
            <a:solidFill>
              <a:schemeClr val="accent1">
                <a:lumMod val="75000"/>
              </a:schemeClr>
            </a:solidFill>
          </a:ln>
        </p:spPr>
      </p:pic>
      <p:pic>
        <p:nvPicPr>
          <p:cNvPr id="4099" name="Picture 3" descr="E:\Anderson_Dad_Memorial\Verlin_Dad_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52800" y="381000"/>
            <a:ext cx="2286000" cy="2952750"/>
          </a:xfrm>
          <a:prstGeom prst="rect">
            <a:avLst/>
          </a:prstGeom>
          <a:noFill/>
          <a:ln w="38100">
            <a:solidFill>
              <a:schemeClr val="accent1">
                <a:lumMod val="75000"/>
              </a:schemeClr>
            </a:solidFill>
          </a:ln>
        </p:spPr>
      </p:pic>
      <p:pic>
        <p:nvPicPr>
          <p:cNvPr id="4100" name="Picture 4" descr="E:\Anderson_Dad_Memorial\Disneyland_1969_Verlin.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4950" y="381000"/>
            <a:ext cx="2813050" cy="2895600"/>
          </a:xfrm>
          <a:prstGeom prst="rect">
            <a:avLst/>
          </a:prstGeom>
          <a:noFill/>
          <a:ln w="38100">
            <a:solidFill>
              <a:schemeClr val="accent1">
                <a:lumMod val="75000"/>
              </a:schemeClr>
            </a:solidFill>
          </a:ln>
        </p:spPr>
      </p:pic>
      <p:pic>
        <p:nvPicPr>
          <p:cNvPr id="4102" name="Picture 6" descr="E:\Anderson_Dad_Memorial\Camper_1970s.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14800" y="3657600"/>
            <a:ext cx="4264025" cy="2852738"/>
          </a:xfrm>
          <a:prstGeom prst="rect">
            <a:avLst/>
          </a:prstGeom>
          <a:noFill/>
          <a:ln w="38100">
            <a:solidFill>
              <a:schemeClr val="accent1">
                <a:lumMod val="75000"/>
              </a:schemeClr>
            </a:solidFill>
          </a:ln>
        </p:spPr>
      </p:pic>
      <p:pic>
        <p:nvPicPr>
          <p:cNvPr id="4103" name="Picture 7" descr="E:\Anderson_Dad_Memorial\April 197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64225" y="381000"/>
            <a:ext cx="2968625" cy="2895600"/>
          </a:xfrm>
          <a:prstGeom prst="rect">
            <a:avLst/>
          </a:prstGeom>
          <a:noFill/>
          <a:ln w="38100">
            <a:solidFill>
              <a:schemeClr val="accent1">
                <a:lumMod val="75000"/>
              </a:schemeClr>
            </a:solidFill>
          </a:ln>
        </p:spPr>
      </p:pic>
      <p:sp>
        <p:nvSpPr>
          <p:cNvPr id="7" name="TextBox 6"/>
          <p:cNvSpPr txBox="1"/>
          <p:nvPr/>
        </p:nvSpPr>
        <p:spPr>
          <a:xfrm>
            <a:off x="304800" y="2514600"/>
            <a:ext cx="1828800" cy="461963"/>
          </a:xfrm>
          <a:prstGeom prst="rect">
            <a:avLst/>
          </a:prstGeom>
          <a:noFill/>
        </p:spPr>
        <p:txBody>
          <a:bodyPr>
            <a:spAutoFit/>
          </a:bodyPr>
          <a:lstStyle/>
          <a:p>
            <a:pPr fontAlgn="auto">
              <a:spcBef>
                <a:spcPts val="0"/>
              </a:spcBef>
              <a:spcAft>
                <a:spcPts val="0"/>
              </a:spcAft>
              <a:defRPr/>
            </a:pPr>
            <a:r>
              <a:rPr lang="en-US" sz="1200" dirty="0">
                <a:solidFill>
                  <a:schemeClr val="accent1">
                    <a:lumMod val="60000"/>
                    <a:lumOff val="40000"/>
                  </a:schemeClr>
                </a:solidFill>
                <a:latin typeface="+mn-lt"/>
              </a:rPr>
              <a:t>Verlin &amp; Earl, Disneyland 1969</a:t>
            </a:r>
          </a:p>
        </p:txBody>
      </p:sp>
    </p:spTree>
  </p:cSld>
  <p:clrMapOvr>
    <a:masterClrMapping/>
  </p:clrMapOvr>
  <p:transition spd="slow" advClick="0" advTm="11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Verlin &amp; Debbie’s Wedding, 1986</a:t>
            </a:r>
            <a:endParaRPr lang="en-US" dirty="0"/>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990600" y="1752600"/>
            <a:ext cx="7248525" cy="4724400"/>
          </a:xfrm>
          <a:ln w="38100">
            <a:solidFill>
              <a:schemeClr val="accent1">
                <a:lumMod val="75000"/>
              </a:schemeClr>
            </a:solidFill>
          </a:ln>
        </p:spPr>
      </p:pic>
    </p:spTree>
  </p:cSld>
  <p:clrMapOvr>
    <a:masterClrMapping/>
  </p:clrMapOvr>
  <p:transition spd="slow" advClick="0" advTm="8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Tim &amp; Valeta’s Wedding, 1987</a:t>
            </a:r>
            <a:endParaRPr lang="en-US" dirty="0"/>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447800" y="1295400"/>
            <a:ext cx="6130925" cy="5278438"/>
          </a:xfrm>
          <a:ln w="38100">
            <a:solidFill>
              <a:schemeClr val="accent1">
                <a:lumMod val="75000"/>
              </a:schemeClr>
            </a:solidFill>
          </a:ln>
        </p:spPr>
      </p:pic>
    </p:spTree>
  </p:cSld>
  <p:clrMapOvr>
    <a:masterClrMapping/>
  </p:clrMapOvr>
  <p:transition spd="slow" advClick="0" advTm="8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04800" y="381000"/>
            <a:ext cx="3040063" cy="4432300"/>
          </a:xfrm>
          <a:ln w="38100">
            <a:solidFill>
              <a:schemeClr val="accent1">
                <a:lumMod val="75000"/>
              </a:schemeClr>
            </a:solidFill>
          </a:ln>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00400" y="1066800"/>
            <a:ext cx="2754313" cy="4406900"/>
          </a:xfrm>
          <a:prstGeom prst="rect">
            <a:avLst/>
          </a:prstGeom>
          <a:ln w="38100">
            <a:solidFill>
              <a:schemeClr val="accent1">
                <a:lumMod val="75000"/>
              </a:schemeClr>
            </a:solidFill>
          </a:ln>
        </p:spPr>
      </p:pic>
      <p:sp>
        <p:nvSpPr>
          <p:cNvPr id="7" name="TextBox 6"/>
          <p:cNvSpPr txBox="1"/>
          <p:nvPr/>
        </p:nvSpPr>
        <p:spPr>
          <a:xfrm>
            <a:off x="457200" y="5105400"/>
            <a:ext cx="2667000" cy="523875"/>
          </a:xfrm>
          <a:prstGeom prst="rect">
            <a:avLst/>
          </a:prstGeom>
          <a:noFill/>
        </p:spPr>
        <p:txBody>
          <a:bodyPr>
            <a:spAutoFit/>
          </a:bodyPr>
          <a:lstStyle/>
          <a:p>
            <a:pPr algn="ctr" fontAlgn="auto">
              <a:spcBef>
                <a:spcPts val="0"/>
              </a:spcBef>
              <a:spcAft>
                <a:spcPts val="0"/>
              </a:spcAft>
              <a:defRPr/>
            </a:pPr>
            <a:r>
              <a:rPr lang="en-US" sz="1400" dirty="0">
                <a:solidFill>
                  <a:schemeClr val="accent1">
                    <a:lumMod val="60000"/>
                    <a:lumOff val="40000"/>
                  </a:schemeClr>
                </a:solidFill>
                <a:latin typeface="+mn-lt"/>
              </a:rPr>
              <a:t>Earl, Verlin , Cason February 1987</a:t>
            </a:r>
          </a:p>
        </p:txBody>
      </p:sp>
      <p:pic>
        <p:nvPicPr>
          <p:cNvPr id="13314" name="Picture 2" descr="E:\Anderson_Dad_Memorial\Dad A _C_C.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0" y="3352800"/>
            <a:ext cx="4267200" cy="2974975"/>
          </a:xfrm>
          <a:prstGeom prst="rect">
            <a:avLst/>
          </a:prstGeom>
          <a:noFill/>
          <a:ln w="38100">
            <a:solidFill>
              <a:schemeClr val="accent1">
                <a:lumMod val="75000"/>
              </a:schemeClr>
            </a:solidFill>
          </a:ln>
        </p:spPr>
      </p:pic>
      <p:sp>
        <p:nvSpPr>
          <p:cNvPr id="6" name="TextBox 5"/>
          <p:cNvSpPr txBox="1"/>
          <p:nvPr/>
        </p:nvSpPr>
        <p:spPr>
          <a:xfrm>
            <a:off x="5181600" y="6324600"/>
            <a:ext cx="3505200" cy="307975"/>
          </a:xfrm>
          <a:prstGeom prst="rect">
            <a:avLst/>
          </a:prstGeom>
          <a:noFill/>
        </p:spPr>
        <p:txBody>
          <a:bodyPr>
            <a:spAutoFit/>
          </a:bodyPr>
          <a:lstStyle/>
          <a:p>
            <a:pPr algn="ctr" fontAlgn="auto">
              <a:spcBef>
                <a:spcPts val="0"/>
              </a:spcBef>
              <a:spcAft>
                <a:spcPts val="0"/>
              </a:spcAft>
              <a:defRPr/>
            </a:pPr>
            <a:r>
              <a:rPr lang="en-US" sz="1400" dirty="0">
                <a:solidFill>
                  <a:schemeClr val="accent1">
                    <a:lumMod val="60000"/>
                    <a:lumOff val="40000"/>
                  </a:schemeClr>
                </a:solidFill>
                <a:latin typeface="+mn-lt"/>
              </a:rPr>
              <a:t>Cason, Earl, Cara; c. 1991</a:t>
            </a:r>
          </a:p>
        </p:txBody>
      </p:sp>
    </p:spTree>
  </p:cSld>
  <p:clrMapOvr>
    <a:masterClrMapping/>
  </p:clrMapOvr>
  <p:transition spd="slow" advClick="0" advTm="12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Anderson_Dad_Memorial\BigWheelRepai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800" y="381000"/>
            <a:ext cx="4648200" cy="3340100"/>
          </a:xfrm>
          <a:prstGeom prst="rect">
            <a:avLst/>
          </a:prstGeom>
          <a:noFill/>
          <a:ln w="38100">
            <a:solidFill>
              <a:schemeClr val="accent1">
                <a:lumMod val="75000"/>
              </a:schemeClr>
            </a:solidFill>
          </a:ln>
        </p:spPr>
      </p:pic>
      <p:pic>
        <p:nvPicPr>
          <p:cNvPr id="14339" name="Picture 3" descr="E:\Anderson_Dad_Memorial\Dad A _J_S_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19600" y="3352800"/>
            <a:ext cx="4419600" cy="3157538"/>
          </a:xfrm>
          <a:prstGeom prst="rect">
            <a:avLst/>
          </a:prstGeom>
          <a:noFill/>
          <a:ln w="38100">
            <a:solidFill>
              <a:schemeClr val="accent1">
                <a:lumMod val="75000"/>
              </a:schemeClr>
            </a:solidFill>
          </a:ln>
        </p:spPr>
      </p:pic>
      <p:pic>
        <p:nvPicPr>
          <p:cNvPr id="14341" name="Picture 5" descr="E:\Anderson_Dad_Memorial\Dad A _James_Seth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5800" y="3962400"/>
            <a:ext cx="3429000" cy="2598738"/>
          </a:xfrm>
          <a:prstGeom prst="rect">
            <a:avLst/>
          </a:prstGeom>
          <a:noFill/>
          <a:ln w="38100">
            <a:solidFill>
              <a:schemeClr val="accent1">
                <a:lumMod val="75000"/>
              </a:schemeClr>
            </a:solidFill>
          </a:ln>
        </p:spPr>
      </p:pic>
      <p:pic>
        <p:nvPicPr>
          <p:cNvPr id="14342" name="Picture 6" descr="E:\Anderson_Dad_Memorial\Dad A cooking_Nov 200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81600" y="457200"/>
            <a:ext cx="3657600" cy="2552700"/>
          </a:xfrm>
          <a:prstGeom prst="rect">
            <a:avLst/>
          </a:prstGeom>
          <a:noFill/>
          <a:ln w="38100">
            <a:solidFill>
              <a:schemeClr val="accent1">
                <a:lumMod val="75000"/>
              </a:schemeClr>
            </a:solidFill>
          </a:ln>
        </p:spPr>
      </p:pic>
      <p:sp>
        <p:nvSpPr>
          <p:cNvPr id="6" name="TextBox 5"/>
          <p:cNvSpPr txBox="1"/>
          <p:nvPr/>
        </p:nvSpPr>
        <p:spPr>
          <a:xfrm>
            <a:off x="990600" y="3197225"/>
            <a:ext cx="3276600" cy="461963"/>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Cara, Isaac &amp; Caleb help fix the Big Wheel, 1994</a:t>
            </a:r>
          </a:p>
        </p:txBody>
      </p:sp>
      <p:sp>
        <p:nvSpPr>
          <p:cNvPr id="7" name="TextBox 6"/>
          <p:cNvSpPr txBox="1"/>
          <p:nvPr/>
        </p:nvSpPr>
        <p:spPr>
          <a:xfrm>
            <a:off x="1447800" y="6189663"/>
            <a:ext cx="1828800" cy="276225"/>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Seth &amp; James, 1996</a:t>
            </a:r>
          </a:p>
        </p:txBody>
      </p:sp>
      <p:sp>
        <p:nvSpPr>
          <p:cNvPr id="8" name="TextBox 7"/>
          <p:cNvSpPr txBox="1"/>
          <p:nvPr/>
        </p:nvSpPr>
        <p:spPr>
          <a:xfrm>
            <a:off x="6019800" y="6173788"/>
            <a:ext cx="2133600" cy="276225"/>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Seth &amp; James, 1998</a:t>
            </a:r>
          </a:p>
        </p:txBody>
      </p:sp>
      <p:sp>
        <p:nvSpPr>
          <p:cNvPr id="2" name="TextBox 1"/>
          <p:cNvSpPr txBox="1"/>
          <p:nvPr/>
        </p:nvSpPr>
        <p:spPr>
          <a:xfrm>
            <a:off x="5486400" y="2695575"/>
            <a:ext cx="3048000" cy="276225"/>
          </a:xfrm>
          <a:prstGeom prst="rect">
            <a:avLst/>
          </a:prstGeom>
          <a:noFill/>
        </p:spPr>
        <p:txBody>
          <a:bodyPr>
            <a:spAutoFit/>
          </a:bodyPr>
          <a:lstStyle/>
          <a:p>
            <a:pPr fontAlgn="auto">
              <a:spcBef>
                <a:spcPts val="0"/>
              </a:spcBef>
              <a:spcAft>
                <a:spcPts val="0"/>
              </a:spcAft>
              <a:defRPr/>
            </a:pPr>
            <a:r>
              <a:rPr lang="en-US" sz="1200" dirty="0">
                <a:solidFill>
                  <a:schemeClr val="accent1">
                    <a:lumMod val="60000"/>
                    <a:lumOff val="40000"/>
                  </a:schemeClr>
                </a:solidFill>
                <a:latin typeface="+mn-lt"/>
              </a:rPr>
              <a:t>Earl was the quintessential recycler!</a:t>
            </a:r>
          </a:p>
        </p:txBody>
      </p:sp>
    </p:spTree>
  </p:cSld>
  <p:clrMapOvr>
    <a:masterClrMapping/>
  </p:clrMapOvr>
  <p:transition spd="slow" advClick="0" advTm="13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Anderson_Dad_Memorial\Dad A _swimmin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 y="304800"/>
            <a:ext cx="4216400" cy="2971800"/>
          </a:xfrm>
          <a:prstGeom prst="rect">
            <a:avLst/>
          </a:prstGeom>
          <a:noFill/>
          <a:ln w="38100">
            <a:solidFill>
              <a:schemeClr val="accent1">
                <a:lumMod val="75000"/>
              </a:schemeClr>
            </a:solidFill>
          </a:ln>
        </p:spPr>
      </p:pic>
      <p:pic>
        <p:nvPicPr>
          <p:cNvPr id="15364" name="Picture 4" descr="E:\Anderson_Dad_Memorial\Dad A filming.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
          <a:stretch/>
        </p:blipFill>
        <p:spPr bwMode="auto">
          <a:xfrm>
            <a:off x="5216525" y="1036638"/>
            <a:ext cx="3352800" cy="4906962"/>
          </a:xfrm>
          <a:prstGeom prst="rect">
            <a:avLst/>
          </a:prstGeom>
          <a:noFill/>
          <a:ln w="38100">
            <a:solidFill>
              <a:schemeClr val="accent1">
                <a:lumMod val="75000"/>
              </a:schemeClr>
            </a:solidFill>
          </a:ln>
        </p:spPr>
      </p:pic>
      <p:pic>
        <p:nvPicPr>
          <p:cNvPr id="15365" name="Picture 5" descr="E:\Anderson_Dad_Memorial\JCI_Zo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3400" y="3505200"/>
            <a:ext cx="3962400" cy="3090863"/>
          </a:xfrm>
          <a:prstGeom prst="rect">
            <a:avLst/>
          </a:prstGeom>
          <a:noFill/>
          <a:ln w="38100">
            <a:solidFill>
              <a:schemeClr val="accent1">
                <a:lumMod val="75000"/>
              </a:schemeClr>
            </a:solidFill>
          </a:ln>
        </p:spPr>
      </p:pic>
      <p:cxnSp>
        <p:nvCxnSpPr>
          <p:cNvPr id="9" name="Straight Arrow Connector 8"/>
          <p:cNvCxnSpPr/>
          <p:nvPr/>
        </p:nvCxnSpPr>
        <p:spPr>
          <a:xfrm rot="16200000" flipV="1">
            <a:off x="7848600" y="3200400"/>
            <a:ext cx="1752600" cy="83820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28800" y="2895600"/>
            <a:ext cx="1371600" cy="276225"/>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Seth, 1995</a:t>
            </a:r>
          </a:p>
        </p:txBody>
      </p:sp>
      <p:sp>
        <p:nvSpPr>
          <p:cNvPr id="39942" name="TextBox 6"/>
          <p:cNvSpPr txBox="1">
            <a:spLocks noChangeArrowheads="1"/>
          </p:cNvSpPr>
          <p:nvPr/>
        </p:nvSpPr>
        <p:spPr bwMode="auto">
          <a:xfrm>
            <a:off x="457200" y="5791200"/>
            <a:ext cx="2590800" cy="461963"/>
          </a:xfrm>
          <a:prstGeom prst="rect">
            <a:avLst/>
          </a:prstGeom>
          <a:noFill/>
          <a:ln w="9525">
            <a:noFill/>
            <a:miter lim="800000"/>
            <a:headEnd/>
            <a:tailEnd/>
          </a:ln>
        </p:spPr>
        <p:txBody>
          <a:bodyPr>
            <a:spAutoFit/>
          </a:bodyPr>
          <a:lstStyle/>
          <a:p>
            <a:pPr algn="ctr"/>
            <a:r>
              <a:rPr lang="en-US" sz="1200">
                <a:solidFill>
                  <a:schemeClr val="bg1"/>
                </a:solidFill>
                <a:latin typeface="Book Antiqua" pitchFamily="18" charset="0"/>
              </a:rPr>
              <a:t>Grandpa at the zoo again…</a:t>
            </a:r>
          </a:p>
          <a:p>
            <a:pPr algn="ctr"/>
            <a:r>
              <a:rPr lang="en-US" sz="1200">
                <a:solidFill>
                  <a:schemeClr val="bg1"/>
                </a:solidFill>
                <a:latin typeface="Book Antiqua" pitchFamily="18" charset="0"/>
              </a:rPr>
              <a:t>Isaac, Caleb, Joseph</a:t>
            </a:r>
          </a:p>
        </p:txBody>
      </p:sp>
      <p:sp>
        <p:nvSpPr>
          <p:cNvPr id="10" name="TextBox 9"/>
          <p:cNvSpPr txBox="1"/>
          <p:nvPr/>
        </p:nvSpPr>
        <p:spPr>
          <a:xfrm>
            <a:off x="5486400" y="6172200"/>
            <a:ext cx="3124200" cy="276225"/>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Grandpa filming as always!</a:t>
            </a:r>
          </a:p>
        </p:txBody>
      </p:sp>
    </p:spTree>
  </p:cSld>
  <p:clrMapOvr>
    <a:masterClrMapping/>
  </p:clrMapOvr>
  <p:transition spd="slow" advClick="0" advTm="10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Anderson_Dad_Memorial\DadA_Isaac.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800" y="381000"/>
            <a:ext cx="4273550" cy="3429000"/>
          </a:xfrm>
          <a:prstGeom prst="rect">
            <a:avLst/>
          </a:prstGeom>
          <a:noFill/>
          <a:ln w="38100">
            <a:solidFill>
              <a:schemeClr val="accent1">
                <a:lumMod val="75000"/>
              </a:schemeClr>
            </a:solidFill>
          </a:ln>
        </p:spPr>
      </p:pic>
      <p:pic>
        <p:nvPicPr>
          <p:cNvPr id="20484" name="Picture 4" descr="E:\Anderson_Dad_Memorial\James_Balloon.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7800" y="304800"/>
            <a:ext cx="3276600" cy="4456113"/>
          </a:xfrm>
          <a:prstGeom prst="rect">
            <a:avLst/>
          </a:prstGeom>
          <a:noFill/>
          <a:ln w="38100">
            <a:solidFill>
              <a:schemeClr val="accent1">
                <a:lumMod val="75000"/>
              </a:schemeClr>
            </a:solidFill>
          </a:ln>
        </p:spPr>
      </p:pic>
      <p:pic>
        <p:nvPicPr>
          <p:cNvPr id="20485" name="Picture 5" descr="E:\Anderson_Dad_Memorial\Mom_Dad_A_Seth.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43200" y="3429000"/>
            <a:ext cx="3124200" cy="3124200"/>
          </a:xfrm>
          <a:prstGeom prst="rect">
            <a:avLst/>
          </a:prstGeom>
          <a:noFill/>
          <a:ln w="38100">
            <a:solidFill>
              <a:schemeClr val="accent1">
                <a:lumMod val="75000"/>
              </a:schemeClr>
            </a:solidFill>
          </a:ln>
        </p:spPr>
      </p:pic>
      <p:sp>
        <p:nvSpPr>
          <p:cNvPr id="5" name="TextBox 4"/>
          <p:cNvSpPr txBox="1"/>
          <p:nvPr/>
        </p:nvSpPr>
        <p:spPr>
          <a:xfrm>
            <a:off x="3810000" y="5867400"/>
            <a:ext cx="1219200" cy="369888"/>
          </a:xfrm>
          <a:prstGeom prst="rect">
            <a:avLst/>
          </a:prstGeom>
          <a:noFill/>
        </p:spPr>
        <p:txBody>
          <a:bodyPr>
            <a:spAutoFit/>
          </a:bodyPr>
          <a:lstStyle/>
          <a:p>
            <a:pPr algn="ctr" fontAlgn="auto">
              <a:spcBef>
                <a:spcPts val="0"/>
              </a:spcBef>
              <a:spcAft>
                <a:spcPts val="0"/>
              </a:spcAft>
              <a:defRPr/>
            </a:pPr>
            <a:r>
              <a:rPr lang="en-US" dirty="0">
                <a:solidFill>
                  <a:schemeClr val="accent1">
                    <a:lumMod val="60000"/>
                    <a:lumOff val="40000"/>
                  </a:schemeClr>
                </a:solidFill>
                <a:latin typeface="+mn-lt"/>
              </a:rPr>
              <a:t>Seth,1995</a:t>
            </a:r>
          </a:p>
        </p:txBody>
      </p:sp>
      <p:sp>
        <p:nvSpPr>
          <p:cNvPr id="6" name="TextBox 5"/>
          <p:cNvSpPr txBox="1"/>
          <p:nvPr/>
        </p:nvSpPr>
        <p:spPr>
          <a:xfrm>
            <a:off x="6629400" y="4267200"/>
            <a:ext cx="1371600" cy="381000"/>
          </a:xfrm>
          <a:prstGeom prst="rect">
            <a:avLst/>
          </a:prstGeom>
          <a:noFill/>
        </p:spPr>
        <p:txBody>
          <a:bodyPr>
            <a:spAutoFit/>
          </a:bodyPr>
          <a:lstStyle/>
          <a:p>
            <a:pPr fontAlgn="auto">
              <a:spcBef>
                <a:spcPts val="0"/>
              </a:spcBef>
              <a:spcAft>
                <a:spcPts val="0"/>
              </a:spcAft>
              <a:defRPr/>
            </a:pPr>
            <a:r>
              <a:rPr lang="en-US" dirty="0">
                <a:solidFill>
                  <a:schemeClr val="accent1">
                    <a:lumMod val="60000"/>
                    <a:lumOff val="40000"/>
                  </a:schemeClr>
                </a:solidFill>
                <a:latin typeface="+mn-lt"/>
              </a:rPr>
              <a:t>James, 1997</a:t>
            </a:r>
          </a:p>
        </p:txBody>
      </p:sp>
      <p:sp>
        <p:nvSpPr>
          <p:cNvPr id="7" name="TextBox 6"/>
          <p:cNvSpPr txBox="1"/>
          <p:nvPr/>
        </p:nvSpPr>
        <p:spPr>
          <a:xfrm>
            <a:off x="685800" y="3124200"/>
            <a:ext cx="1905000" cy="369888"/>
          </a:xfrm>
          <a:prstGeom prst="rect">
            <a:avLst/>
          </a:prstGeom>
          <a:noFill/>
        </p:spPr>
        <p:txBody>
          <a:bodyPr>
            <a:spAutoFit/>
          </a:bodyPr>
          <a:lstStyle/>
          <a:p>
            <a:pPr algn="ctr" fontAlgn="auto">
              <a:spcBef>
                <a:spcPts val="0"/>
              </a:spcBef>
              <a:spcAft>
                <a:spcPts val="0"/>
              </a:spcAft>
              <a:defRPr/>
            </a:pPr>
            <a:r>
              <a:rPr lang="en-US" dirty="0">
                <a:solidFill>
                  <a:schemeClr val="accent1">
                    <a:lumMod val="60000"/>
                    <a:lumOff val="40000"/>
                  </a:schemeClr>
                </a:solidFill>
                <a:latin typeface="+mn-lt"/>
              </a:rPr>
              <a:t>Isaac,  1994</a:t>
            </a:r>
          </a:p>
        </p:txBody>
      </p:sp>
    </p:spTree>
  </p:cSld>
  <p:clrMapOvr>
    <a:masterClrMapping/>
  </p:clrMapOvr>
  <p:transition spd="slow" advClick="0" advTm="1000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Anderson_Dad_Memorial\PlantingTree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8200" y="304800"/>
            <a:ext cx="3663950" cy="3176588"/>
          </a:xfrm>
          <a:prstGeom prst="rect">
            <a:avLst/>
          </a:prstGeom>
          <a:noFill/>
          <a:ln w="38100">
            <a:solidFill>
              <a:schemeClr val="accent1">
                <a:lumMod val="75000"/>
              </a:schemeClr>
            </a:solidFill>
          </a:ln>
        </p:spPr>
      </p:pic>
      <p:pic>
        <p:nvPicPr>
          <p:cNvPr id="21507" name="Picture 3" descr="E:\Anderson_Dad_Memorial\Papa_ice cream_200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7800" y="304800"/>
            <a:ext cx="3584575" cy="5321300"/>
          </a:xfrm>
          <a:prstGeom prst="rect">
            <a:avLst/>
          </a:prstGeom>
          <a:noFill/>
          <a:ln w="38100">
            <a:solidFill>
              <a:schemeClr val="accent1">
                <a:lumMod val="75000"/>
              </a:schemeClr>
            </a:solidFill>
          </a:ln>
        </p:spPr>
      </p:pic>
      <p:sp>
        <p:nvSpPr>
          <p:cNvPr id="6" name="TextBox 5"/>
          <p:cNvSpPr txBox="1"/>
          <p:nvPr/>
        </p:nvSpPr>
        <p:spPr>
          <a:xfrm>
            <a:off x="5029200" y="5791200"/>
            <a:ext cx="4114800" cy="646113"/>
          </a:xfrm>
          <a:prstGeom prst="rect">
            <a:avLst/>
          </a:prstGeom>
          <a:noFill/>
        </p:spPr>
        <p:txBody>
          <a:bodyPr>
            <a:spAutoFit/>
          </a:bodyPr>
          <a:lstStyle/>
          <a:p>
            <a:pPr fontAlgn="auto">
              <a:spcBef>
                <a:spcPts val="0"/>
              </a:spcBef>
              <a:spcAft>
                <a:spcPts val="0"/>
              </a:spcAft>
              <a:defRPr/>
            </a:pPr>
            <a:r>
              <a:rPr lang="en-US" dirty="0">
                <a:solidFill>
                  <a:schemeClr val="accent1">
                    <a:lumMod val="60000"/>
                    <a:lumOff val="40000"/>
                  </a:schemeClr>
                </a:solidFill>
                <a:latin typeface="+mn-lt"/>
              </a:rPr>
              <a:t>You might not see Grandpa…but you can bet he bought us these cones!</a:t>
            </a:r>
          </a:p>
        </p:txBody>
      </p:sp>
      <p:pic>
        <p:nvPicPr>
          <p:cNvPr id="21509" name="Picture 5" descr="E:\Anderson_Dad_Memorial\Dad A _Seth.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76400" y="3657600"/>
            <a:ext cx="2438400" cy="2909888"/>
          </a:xfrm>
          <a:prstGeom prst="rect">
            <a:avLst/>
          </a:prstGeom>
          <a:noFill/>
          <a:ln w="38100">
            <a:solidFill>
              <a:schemeClr val="accent1">
                <a:lumMod val="75000"/>
              </a:schemeClr>
            </a:solidFill>
          </a:ln>
        </p:spPr>
      </p:pic>
      <p:sp>
        <p:nvSpPr>
          <p:cNvPr id="9" name="TextBox 8"/>
          <p:cNvSpPr txBox="1"/>
          <p:nvPr/>
        </p:nvSpPr>
        <p:spPr>
          <a:xfrm>
            <a:off x="5562600" y="5257800"/>
            <a:ext cx="2286000" cy="276225"/>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Corbin &amp; James</a:t>
            </a:r>
          </a:p>
        </p:txBody>
      </p:sp>
      <p:sp>
        <p:nvSpPr>
          <p:cNvPr id="10" name="TextBox 9"/>
          <p:cNvSpPr txBox="1"/>
          <p:nvPr/>
        </p:nvSpPr>
        <p:spPr>
          <a:xfrm>
            <a:off x="2057400" y="6248400"/>
            <a:ext cx="1981200" cy="307975"/>
          </a:xfrm>
          <a:prstGeom prst="rect">
            <a:avLst/>
          </a:prstGeom>
          <a:noFill/>
        </p:spPr>
        <p:txBody>
          <a:bodyPr>
            <a:spAutoFit/>
          </a:bodyPr>
          <a:lstStyle/>
          <a:p>
            <a:pPr algn="ctr" fontAlgn="auto">
              <a:spcBef>
                <a:spcPts val="0"/>
              </a:spcBef>
              <a:spcAft>
                <a:spcPts val="0"/>
              </a:spcAft>
              <a:defRPr/>
            </a:pPr>
            <a:r>
              <a:rPr lang="en-US" sz="1400" dirty="0">
                <a:solidFill>
                  <a:schemeClr val="accent1">
                    <a:lumMod val="60000"/>
                    <a:lumOff val="40000"/>
                  </a:schemeClr>
                </a:solidFill>
                <a:latin typeface="+mn-lt"/>
              </a:rPr>
              <a:t>Grandpa &amp; Seth</a:t>
            </a:r>
          </a:p>
        </p:txBody>
      </p:sp>
      <p:sp>
        <p:nvSpPr>
          <p:cNvPr id="11" name="TextBox 10"/>
          <p:cNvSpPr txBox="1"/>
          <p:nvPr/>
        </p:nvSpPr>
        <p:spPr>
          <a:xfrm>
            <a:off x="990600" y="3124200"/>
            <a:ext cx="3657600" cy="276225"/>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Isaac, Joseph &amp; Caleb “helping”</a:t>
            </a:r>
          </a:p>
        </p:txBody>
      </p:sp>
    </p:spTree>
  </p:cSld>
  <p:clrMapOvr>
    <a:masterClrMapping/>
  </p:clrMapOvr>
  <p:transition spd="slow" advClick="0" advTm="1000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Anderson_Dad_Memorial\Snowman.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4343400" y="3124200"/>
            <a:ext cx="4495800" cy="3433763"/>
          </a:xfrm>
          <a:ln w="38100">
            <a:solidFill>
              <a:schemeClr val="accent1">
                <a:lumMod val="75000"/>
              </a:schemeClr>
            </a:solidFill>
          </a:ln>
        </p:spPr>
      </p:pic>
      <p:pic>
        <p:nvPicPr>
          <p:cNvPr id="5" name="Picture 4" descr="E:\Anderson_Dad_Memorial\5grandkids_VerlinsGra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381000"/>
            <a:ext cx="5310188" cy="2590800"/>
          </a:xfrm>
          <a:prstGeom prst="rect">
            <a:avLst/>
          </a:prstGeom>
          <a:noFill/>
          <a:ln w="38100">
            <a:solidFill>
              <a:schemeClr val="accent1">
                <a:lumMod val="75000"/>
              </a:schemeClr>
            </a:solidFill>
          </a:ln>
        </p:spPr>
      </p:pic>
      <p:pic>
        <p:nvPicPr>
          <p:cNvPr id="22531" name="Picture 3" descr="E:\Anderson_Dad_Memorial\Mom Dad_199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 y="3505200"/>
            <a:ext cx="3641725" cy="2765425"/>
          </a:xfrm>
          <a:prstGeom prst="rect">
            <a:avLst/>
          </a:prstGeom>
          <a:noFill/>
          <a:ln w="38100">
            <a:solidFill>
              <a:schemeClr val="accent1">
                <a:lumMod val="75000"/>
              </a:schemeClr>
            </a:solidFill>
          </a:ln>
        </p:spPr>
      </p:pic>
      <p:pic>
        <p:nvPicPr>
          <p:cNvPr id="22532" name="Picture 4" descr="E:\Anderson_Dad_Memorial\Dad A_Seth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43600" y="609600"/>
            <a:ext cx="2809875" cy="1927225"/>
          </a:xfrm>
          <a:prstGeom prst="rect">
            <a:avLst/>
          </a:prstGeom>
          <a:noFill/>
          <a:ln w="38100">
            <a:solidFill>
              <a:schemeClr val="accent1">
                <a:lumMod val="75000"/>
              </a:schemeClr>
            </a:solidFill>
          </a:ln>
        </p:spPr>
      </p:pic>
      <p:sp>
        <p:nvSpPr>
          <p:cNvPr id="2" name="TextBox 1"/>
          <p:cNvSpPr txBox="1"/>
          <p:nvPr/>
        </p:nvSpPr>
        <p:spPr>
          <a:xfrm>
            <a:off x="6934200" y="2674938"/>
            <a:ext cx="914400" cy="276225"/>
          </a:xfrm>
          <a:prstGeom prst="rect">
            <a:avLst/>
          </a:prstGeom>
          <a:noFill/>
        </p:spPr>
        <p:txBody>
          <a:bodyPr>
            <a:spAutoFit/>
          </a:bodyPr>
          <a:lstStyle/>
          <a:p>
            <a:pPr fontAlgn="auto">
              <a:spcBef>
                <a:spcPts val="0"/>
              </a:spcBef>
              <a:spcAft>
                <a:spcPts val="0"/>
              </a:spcAft>
              <a:defRPr/>
            </a:pPr>
            <a:r>
              <a:rPr lang="en-US" sz="1200" dirty="0">
                <a:solidFill>
                  <a:schemeClr val="accent1">
                    <a:lumMod val="60000"/>
                    <a:lumOff val="40000"/>
                  </a:schemeClr>
                </a:solidFill>
                <a:latin typeface="+mn-lt"/>
              </a:rPr>
              <a:t>Seth, 1995</a:t>
            </a:r>
          </a:p>
        </p:txBody>
      </p:sp>
      <p:sp>
        <p:nvSpPr>
          <p:cNvPr id="3" name="TextBox 2"/>
          <p:cNvSpPr txBox="1"/>
          <p:nvPr/>
        </p:nvSpPr>
        <p:spPr>
          <a:xfrm>
            <a:off x="5321300" y="6581775"/>
            <a:ext cx="2538413" cy="276225"/>
          </a:xfrm>
          <a:prstGeom prst="rect">
            <a:avLst/>
          </a:prstGeom>
          <a:noFill/>
        </p:spPr>
        <p:txBody>
          <a:bodyPr>
            <a:spAutoFit/>
          </a:bodyPr>
          <a:lstStyle/>
          <a:p>
            <a:pPr fontAlgn="auto">
              <a:spcBef>
                <a:spcPts val="0"/>
              </a:spcBef>
              <a:spcAft>
                <a:spcPts val="0"/>
              </a:spcAft>
              <a:defRPr/>
            </a:pPr>
            <a:r>
              <a:rPr lang="en-US" sz="1200" dirty="0">
                <a:solidFill>
                  <a:schemeClr val="accent1">
                    <a:lumMod val="60000"/>
                    <a:lumOff val="40000"/>
                  </a:schemeClr>
                </a:solidFill>
                <a:latin typeface="+mn-lt"/>
              </a:rPr>
              <a:t>Caleb &amp; Joseph with Grandpa</a:t>
            </a:r>
          </a:p>
        </p:txBody>
      </p:sp>
    </p:spTree>
  </p:cSld>
  <p:clrMapOvr>
    <a:masterClrMapping/>
  </p:clrMapOvr>
  <p:transition spd="slow" advClick="0" advTm="12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Noah Kuykendall Anderson’s (Earl’s Grandpa) Sons </a:t>
            </a:r>
            <a:endParaRPr lang="en-US" dirty="0"/>
          </a:p>
        </p:txBody>
      </p:sp>
      <p:pic>
        <p:nvPicPr>
          <p:cNvPr id="16386" name="Picture 2" descr="E:\Anderson_Dad_Memorial_2\Noah Kuykendall Andersons Sons1.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143000" y="1676400"/>
            <a:ext cx="6781800" cy="4652963"/>
          </a:xfrm>
        </p:spPr>
      </p:pic>
      <p:cxnSp>
        <p:nvCxnSpPr>
          <p:cNvPr id="6" name="Straight Arrow Connector 5"/>
          <p:cNvCxnSpPr/>
          <p:nvPr/>
        </p:nvCxnSpPr>
        <p:spPr>
          <a:xfrm rot="10800000">
            <a:off x="6781800" y="3657600"/>
            <a:ext cx="1295400" cy="8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077200" y="4191000"/>
            <a:ext cx="1066800" cy="461963"/>
          </a:xfrm>
          <a:prstGeom prst="rect">
            <a:avLst/>
          </a:prstGeom>
          <a:noFill/>
        </p:spPr>
        <p:txBody>
          <a:bodyPr>
            <a:spAutoFit/>
          </a:bodyPr>
          <a:lstStyle/>
          <a:p>
            <a:pPr fontAlgn="auto">
              <a:spcBef>
                <a:spcPts val="0"/>
              </a:spcBef>
              <a:spcAft>
                <a:spcPts val="0"/>
              </a:spcAft>
              <a:defRPr/>
            </a:pPr>
            <a:r>
              <a:rPr lang="en-US" sz="1200" dirty="0">
                <a:solidFill>
                  <a:schemeClr val="accent1">
                    <a:lumMod val="60000"/>
                    <a:lumOff val="40000"/>
                  </a:schemeClr>
                </a:solidFill>
                <a:latin typeface="+mn-lt"/>
              </a:rPr>
              <a:t>Earl’s Dad, Elijah Oliver</a:t>
            </a:r>
          </a:p>
        </p:txBody>
      </p:sp>
      <p:sp>
        <p:nvSpPr>
          <p:cNvPr id="10" name="TextBox 9"/>
          <p:cNvSpPr txBox="1"/>
          <p:nvPr/>
        </p:nvSpPr>
        <p:spPr>
          <a:xfrm>
            <a:off x="914400" y="6396038"/>
            <a:ext cx="7239000" cy="461962"/>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L to R: Lyn Boyd (4/26/1876-2/26/1957), Alvin(1/18/1869), Gallant or Garland (11/16/1878), Alvas or Alpheus (11/10/1873), Horace or Harvey (11/22/1880-2/28/1934), Elijah Oliver (6/20/1885-7/18/1967)</a:t>
            </a:r>
          </a:p>
        </p:txBody>
      </p:sp>
    </p:spTree>
  </p:cSld>
  <p:clrMapOvr>
    <a:masterClrMapping/>
  </p:clrMapOvr>
  <p:transition spd="slow" advClick="0" advTm="1000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81000" y="381000"/>
            <a:ext cx="5257800" cy="2438400"/>
          </a:xfrm>
          <a:ln w="38100">
            <a:solidFill>
              <a:schemeClr val="accent1">
                <a:lumMod val="75000"/>
              </a:schemeClr>
            </a:solidFill>
          </a:ln>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0600" y="3124200"/>
            <a:ext cx="4338638" cy="2986088"/>
          </a:xfrm>
          <a:prstGeom prst="rect">
            <a:avLst/>
          </a:prstGeom>
          <a:ln w="38100">
            <a:solidFill>
              <a:schemeClr val="accent1">
                <a:lumMod val="75000"/>
              </a:schemeClr>
            </a:solidFill>
          </a:ln>
        </p:spPr>
      </p:pic>
      <p:sp>
        <p:nvSpPr>
          <p:cNvPr id="6" name="TextBox 5"/>
          <p:cNvSpPr txBox="1"/>
          <p:nvPr/>
        </p:nvSpPr>
        <p:spPr>
          <a:xfrm>
            <a:off x="762000" y="6273800"/>
            <a:ext cx="4572000" cy="584200"/>
          </a:xfrm>
          <a:prstGeom prst="rect">
            <a:avLst/>
          </a:prstGeom>
          <a:noFill/>
        </p:spPr>
        <p:txBody>
          <a:bodyPr>
            <a:spAutoFit/>
          </a:bodyPr>
          <a:lstStyle/>
          <a:p>
            <a:pPr algn="ctr" fontAlgn="auto">
              <a:spcBef>
                <a:spcPts val="0"/>
              </a:spcBef>
              <a:spcAft>
                <a:spcPts val="0"/>
              </a:spcAft>
              <a:defRPr/>
            </a:pPr>
            <a:r>
              <a:rPr lang="en-US" sz="1600" dirty="0">
                <a:solidFill>
                  <a:schemeClr val="accent1">
                    <a:lumMod val="60000"/>
                    <a:lumOff val="40000"/>
                  </a:schemeClr>
                </a:solidFill>
                <a:latin typeface="+mn-lt"/>
              </a:rPr>
              <a:t>Dimple, Cecil, Evelyn, Fannie Lou, Mekil, Earl</a:t>
            </a:r>
          </a:p>
          <a:p>
            <a:pPr algn="ctr" fontAlgn="auto">
              <a:spcBef>
                <a:spcPts val="0"/>
              </a:spcBef>
              <a:spcAft>
                <a:spcPts val="0"/>
              </a:spcAft>
              <a:defRPr/>
            </a:pPr>
            <a:r>
              <a:rPr lang="en-US" sz="1600" dirty="0">
                <a:solidFill>
                  <a:schemeClr val="accent1">
                    <a:lumMod val="60000"/>
                    <a:lumOff val="40000"/>
                  </a:schemeClr>
                </a:solidFill>
                <a:latin typeface="+mn-lt"/>
              </a:rPr>
              <a:t>1990</a:t>
            </a:r>
          </a:p>
        </p:txBody>
      </p:sp>
      <p:sp>
        <p:nvSpPr>
          <p:cNvPr id="7" name="TextBox 6"/>
          <p:cNvSpPr txBox="1"/>
          <p:nvPr/>
        </p:nvSpPr>
        <p:spPr>
          <a:xfrm>
            <a:off x="762000" y="2133600"/>
            <a:ext cx="4419600" cy="584200"/>
          </a:xfrm>
          <a:prstGeom prst="rect">
            <a:avLst/>
          </a:prstGeom>
          <a:noFill/>
        </p:spPr>
        <p:txBody>
          <a:bodyPr>
            <a:spAutoFit/>
          </a:bodyPr>
          <a:lstStyle/>
          <a:p>
            <a:pPr algn="ctr" fontAlgn="auto">
              <a:spcBef>
                <a:spcPts val="0"/>
              </a:spcBef>
              <a:spcAft>
                <a:spcPts val="0"/>
              </a:spcAft>
              <a:defRPr/>
            </a:pPr>
            <a:r>
              <a:rPr lang="en-US" sz="1600" dirty="0">
                <a:solidFill>
                  <a:schemeClr val="accent1">
                    <a:lumMod val="60000"/>
                    <a:lumOff val="40000"/>
                  </a:schemeClr>
                </a:solidFill>
                <a:latin typeface="+mn-lt"/>
              </a:rPr>
              <a:t>Fannie Lou, Dimple, Earl, Mekil, Cecil, Evelyn 1989</a:t>
            </a: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67400" y="1066800"/>
            <a:ext cx="2862263" cy="4364038"/>
          </a:xfrm>
          <a:prstGeom prst="rect">
            <a:avLst/>
          </a:prstGeom>
          <a:ln w="38100">
            <a:solidFill>
              <a:schemeClr val="accent1">
                <a:lumMod val="75000"/>
              </a:schemeClr>
            </a:solidFill>
          </a:ln>
        </p:spPr>
      </p:pic>
      <p:sp>
        <p:nvSpPr>
          <p:cNvPr id="10" name="Rectangle 9"/>
          <p:cNvSpPr/>
          <p:nvPr/>
        </p:nvSpPr>
        <p:spPr>
          <a:xfrm>
            <a:off x="6096000" y="5638800"/>
            <a:ext cx="2463800" cy="369888"/>
          </a:xfrm>
          <a:prstGeom prst="rect">
            <a:avLst/>
          </a:prstGeom>
        </p:spPr>
        <p:txBody>
          <a:bodyPr wrap="none">
            <a:spAutoFit/>
          </a:bodyPr>
          <a:lstStyle/>
          <a:p>
            <a:pPr fontAlgn="auto">
              <a:spcBef>
                <a:spcPts val="0"/>
              </a:spcBef>
              <a:spcAft>
                <a:spcPts val="0"/>
              </a:spcAft>
              <a:defRPr/>
            </a:pPr>
            <a:r>
              <a:rPr lang="en-US" dirty="0">
                <a:solidFill>
                  <a:schemeClr val="accent1">
                    <a:lumMod val="60000"/>
                    <a:lumOff val="40000"/>
                  </a:schemeClr>
                </a:solidFill>
                <a:latin typeface="+mn-lt"/>
              </a:rPr>
              <a:t>Family Reunion Time!</a:t>
            </a:r>
          </a:p>
        </p:txBody>
      </p:sp>
    </p:spTree>
  </p:cSld>
  <p:clrMapOvr>
    <a:masterClrMapping/>
  </p:clrMapOvr>
  <p:transition spd="slow" advClick="0" advTm="1000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Anderson_Dad_Memorial\Anderson Reunion_199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3400" y="609600"/>
            <a:ext cx="4038600" cy="3287713"/>
          </a:xfrm>
          <a:prstGeom prst="rect">
            <a:avLst/>
          </a:prstGeom>
          <a:noFill/>
          <a:ln w="38100">
            <a:solidFill>
              <a:schemeClr val="accent1">
                <a:lumMod val="75000"/>
              </a:schemeClr>
            </a:solidFill>
          </a:ln>
        </p:spPr>
      </p:pic>
      <p:sp>
        <p:nvSpPr>
          <p:cNvPr id="5" name="TextBox 4"/>
          <p:cNvSpPr txBox="1"/>
          <p:nvPr/>
        </p:nvSpPr>
        <p:spPr>
          <a:xfrm>
            <a:off x="2057400" y="3352800"/>
            <a:ext cx="1066800" cy="369888"/>
          </a:xfrm>
          <a:prstGeom prst="rect">
            <a:avLst/>
          </a:prstGeom>
          <a:noFill/>
        </p:spPr>
        <p:txBody>
          <a:bodyPr>
            <a:spAutoFit/>
          </a:bodyPr>
          <a:lstStyle/>
          <a:p>
            <a:pPr algn="ctr" fontAlgn="auto">
              <a:spcBef>
                <a:spcPts val="0"/>
              </a:spcBef>
              <a:spcAft>
                <a:spcPts val="0"/>
              </a:spcAft>
              <a:defRPr/>
            </a:pPr>
            <a:r>
              <a:rPr lang="en-US" dirty="0">
                <a:solidFill>
                  <a:schemeClr val="accent1">
                    <a:lumMod val="60000"/>
                    <a:lumOff val="40000"/>
                  </a:schemeClr>
                </a:solidFill>
                <a:latin typeface="+mn-lt"/>
              </a:rPr>
              <a:t>1993</a:t>
            </a:r>
          </a:p>
        </p:txBody>
      </p:sp>
      <p:pic>
        <p:nvPicPr>
          <p:cNvPr id="8195" name="Picture 3" descr="E:\Anderson_Dad_Memorial\Anderson Reunion_Sept 199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3000" y="609600"/>
            <a:ext cx="3733800" cy="3282950"/>
          </a:xfrm>
          <a:prstGeom prst="rect">
            <a:avLst/>
          </a:prstGeom>
          <a:noFill/>
          <a:ln w="38100">
            <a:solidFill>
              <a:schemeClr val="accent1">
                <a:lumMod val="75000"/>
              </a:schemeClr>
            </a:solidFill>
          </a:ln>
        </p:spPr>
      </p:pic>
      <p:sp>
        <p:nvSpPr>
          <p:cNvPr id="9" name="Rectangle 8"/>
          <p:cNvSpPr/>
          <p:nvPr/>
        </p:nvSpPr>
        <p:spPr>
          <a:xfrm>
            <a:off x="6324600" y="3352800"/>
            <a:ext cx="646113" cy="369888"/>
          </a:xfrm>
          <a:prstGeom prst="rect">
            <a:avLst/>
          </a:prstGeom>
        </p:spPr>
        <p:txBody>
          <a:bodyPr wrap="none">
            <a:spAutoFit/>
          </a:bodyPr>
          <a:lstStyle/>
          <a:p>
            <a:pPr algn="ctr" fontAlgn="auto">
              <a:spcBef>
                <a:spcPts val="0"/>
              </a:spcBef>
              <a:spcAft>
                <a:spcPts val="0"/>
              </a:spcAft>
              <a:defRPr/>
            </a:pPr>
            <a:r>
              <a:rPr lang="en-US" dirty="0">
                <a:solidFill>
                  <a:schemeClr val="accent1">
                    <a:lumMod val="60000"/>
                    <a:lumOff val="40000"/>
                  </a:schemeClr>
                </a:solidFill>
                <a:latin typeface="+mn-lt"/>
              </a:rPr>
              <a:t>1993</a:t>
            </a:r>
          </a:p>
        </p:txBody>
      </p:sp>
      <p:pic>
        <p:nvPicPr>
          <p:cNvPr id="8198" name="Picture 6" descr="E:\Anderson_Dad_Memorial\Reunion_199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3400" y="4114800"/>
            <a:ext cx="4022725" cy="2362200"/>
          </a:xfrm>
          <a:prstGeom prst="rect">
            <a:avLst/>
          </a:prstGeom>
          <a:noFill/>
          <a:ln w="38100">
            <a:solidFill>
              <a:schemeClr val="accent1">
                <a:lumMod val="75000"/>
              </a:schemeClr>
            </a:solidFill>
          </a:ln>
        </p:spPr>
      </p:pic>
      <p:sp>
        <p:nvSpPr>
          <p:cNvPr id="45062" name="TextBox 10"/>
          <p:cNvSpPr txBox="1">
            <a:spLocks noChangeArrowheads="1"/>
          </p:cNvSpPr>
          <p:nvPr/>
        </p:nvSpPr>
        <p:spPr bwMode="auto">
          <a:xfrm>
            <a:off x="914400" y="4267200"/>
            <a:ext cx="838200" cy="369888"/>
          </a:xfrm>
          <a:prstGeom prst="rect">
            <a:avLst/>
          </a:prstGeom>
          <a:noFill/>
          <a:ln w="9525">
            <a:noFill/>
            <a:miter lim="800000"/>
            <a:headEnd/>
            <a:tailEnd/>
          </a:ln>
        </p:spPr>
        <p:txBody>
          <a:bodyPr>
            <a:spAutoFit/>
          </a:bodyPr>
          <a:lstStyle/>
          <a:p>
            <a:r>
              <a:rPr lang="en-US">
                <a:latin typeface="Book Antiqua" pitchFamily="18" charset="0"/>
              </a:rPr>
              <a:t>1992</a:t>
            </a:r>
          </a:p>
        </p:txBody>
      </p:sp>
      <p:pic>
        <p:nvPicPr>
          <p:cNvPr id="8199" name="Picture 7" descr="E:\Anderson_Dad_Memorial\Dad A Reunion4.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953000" y="4114800"/>
            <a:ext cx="3733800" cy="2003425"/>
          </a:xfrm>
          <a:prstGeom prst="rect">
            <a:avLst/>
          </a:prstGeom>
          <a:noFill/>
          <a:ln w="38100">
            <a:solidFill>
              <a:schemeClr val="accent1">
                <a:lumMod val="75000"/>
              </a:schemeClr>
            </a:solidFill>
          </a:ln>
        </p:spPr>
      </p:pic>
      <p:sp>
        <p:nvSpPr>
          <p:cNvPr id="45064" name="TextBox 1"/>
          <p:cNvSpPr txBox="1">
            <a:spLocks noChangeArrowheads="1"/>
          </p:cNvSpPr>
          <p:nvPr/>
        </p:nvSpPr>
        <p:spPr bwMode="auto">
          <a:xfrm>
            <a:off x="1333500" y="1981200"/>
            <a:ext cx="723900" cy="276225"/>
          </a:xfrm>
          <a:prstGeom prst="rect">
            <a:avLst/>
          </a:prstGeom>
          <a:noFill/>
          <a:ln w="9525">
            <a:noFill/>
            <a:miter lim="800000"/>
            <a:headEnd/>
            <a:tailEnd/>
          </a:ln>
        </p:spPr>
        <p:txBody>
          <a:bodyPr>
            <a:spAutoFit/>
          </a:bodyPr>
          <a:lstStyle/>
          <a:p>
            <a:r>
              <a:rPr lang="en-US" sz="1200">
                <a:solidFill>
                  <a:schemeClr val="bg1"/>
                </a:solidFill>
                <a:latin typeface="Book Antiqua" pitchFamily="18" charset="0"/>
              </a:rPr>
              <a:t>Vernon</a:t>
            </a:r>
          </a:p>
        </p:txBody>
      </p:sp>
      <p:sp>
        <p:nvSpPr>
          <p:cNvPr id="3" name="TextBox 2"/>
          <p:cNvSpPr txBox="1"/>
          <p:nvPr/>
        </p:nvSpPr>
        <p:spPr>
          <a:xfrm>
            <a:off x="2057400" y="1981200"/>
            <a:ext cx="838200" cy="276225"/>
          </a:xfrm>
          <a:prstGeom prst="rect">
            <a:avLst/>
          </a:prstGeom>
          <a:noFill/>
        </p:spPr>
        <p:txBody>
          <a:bodyPr>
            <a:spAutoFit/>
          </a:bodyPr>
          <a:lstStyle/>
          <a:p>
            <a:pPr fontAlgn="auto">
              <a:spcBef>
                <a:spcPts val="0"/>
              </a:spcBef>
              <a:spcAft>
                <a:spcPts val="0"/>
              </a:spcAft>
              <a:defRPr/>
            </a:pPr>
            <a:r>
              <a:rPr lang="en-US" sz="1200" dirty="0">
                <a:solidFill>
                  <a:schemeClr val="accent1">
                    <a:lumMod val="60000"/>
                    <a:lumOff val="40000"/>
                  </a:schemeClr>
                </a:solidFill>
                <a:latin typeface="+mn-lt"/>
              </a:rPr>
              <a:t>Clarence</a:t>
            </a:r>
          </a:p>
        </p:txBody>
      </p:sp>
      <p:sp>
        <p:nvSpPr>
          <p:cNvPr id="4" name="TextBox 3"/>
          <p:cNvSpPr txBox="1"/>
          <p:nvPr/>
        </p:nvSpPr>
        <p:spPr>
          <a:xfrm>
            <a:off x="3124200" y="1981200"/>
            <a:ext cx="533400" cy="276225"/>
          </a:xfrm>
          <a:prstGeom prst="rect">
            <a:avLst/>
          </a:prstGeom>
          <a:noFill/>
        </p:spPr>
        <p:txBody>
          <a:bodyPr>
            <a:spAutoFit/>
          </a:bodyPr>
          <a:lstStyle/>
          <a:p>
            <a:pPr fontAlgn="auto">
              <a:spcBef>
                <a:spcPts val="0"/>
              </a:spcBef>
              <a:spcAft>
                <a:spcPts val="0"/>
              </a:spcAft>
              <a:defRPr/>
            </a:pPr>
            <a:r>
              <a:rPr lang="en-US" sz="1200" dirty="0">
                <a:solidFill>
                  <a:schemeClr val="accent1">
                    <a:lumMod val="60000"/>
                    <a:lumOff val="40000"/>
                  </a:schemeClr>
                </a:solidFill>
                <a:latin typeface="+mn-lt"/>
              </a:rPr>
              <a:t>Earl</a:t>
            </a:r>
          </a:p>
        </p:txBody>
      </p:sp>
      <p:sp>
        <p:nvSpPr>
          <p:cNvPr id="6" name="TextBox 5"/>
          <p:cNvSpPr txBox="1"/>
          <p:nvPr/>
        </p:nvSpPr>
        <p:spPr>
          <a:xfrm>
            <a:off x="3752850" y="1981200"/>
            <a:ext cx="685800" cy="276225"/>
          </a:xfrm>
          <a:prstGeom prst="rect">
            <a:avLst/>
          </a:prstGeom>
          <a:noFill/>
        </p:spPr>
        <p:txBody>
          <a:bodyPr>
            <a:spAutoFit/>
          </a:bodyPr>
          <a:lstStyle/>
          <a:p>
            <a:pPr fontAlgn="auto">
              <a:spcBef>
                <a:spcPts val="0"/>
              </a:spcBef>
              <a:spcAft>
                <a:spcPts val="0"/>
              </a:spcAft>
              <a:defRPr/>
            </a:pPr>
            <a:r>
              <a:rPr lang="en-US" sz="1200" dirty="0">
                <a:solidFill>
                  <a:schemeClr val="accent1">
                    <a:lumMod val="60000"/>
                    <a:lumOff val="40000"/>
                  </a:schemeClr>
                </a:solidFill>
                <a:latin typeface="+mn-lt"/>
              </a:rPr>
              <a:t>Elsie</a:t>
            </a:r>
          </a:p>
        </p:txBody>
      </p:sp>
      <p:sp>
        <p:nvSpPr>
          <p:cNvPr id="7" name="TextBox 6"/>
          <p:cNvSpPr txBox="1"/>
          <p:nvPr/>
        </p:nvSpPr>
        <p:spPr>
          <a:xfrm>
            <a:off x="609600" y="3616325"/>
            <a:ext cx="838200" cy="276225"/>
          </a:xfrm>
          <a:prstGeom prst="rect">
            <a:avLst/>
          </a:prstGeom>
          <a:noFill/>
        </p:spPr>
        <p:txBody>
          <a:bodyPr>
            <a:spAutoFit/>
          </a:bodyPr>
          <a:lstStyle/>
          <a:p>
            <a:pPr fontAlgn="auto">
              <a:spcBef>
                <a:spcPts val="0"/>
              </a:spcBef>
              <a:spcAft>
                <a:spcPts val="0"/>
              </a:spcAft>
              <a:defRPr/>
            </a:pPr>
            <a:r>
              <a:rPr lang="en-US" sz="1200" dirty="0">
                <a:solidFill>
                  <a:schemeClr val="accent1">
                    <a:lumMod val="60000"/>
                    <a:lumOff val="40000"/>
                  </a:schemeClr>
                </a:solidFill>
                <a:latin typeface="+mn-lt"/>
              </a:rPr>
              <a:t>Evelyn</a:t>
            </a:r>
          </a:p>
        </p:txBody>
      </p:sp>
      <p:sp>
        <p:nvSpPr>
          <p:cNvPr id="8" name="TextBox 7"/>
          <p:cNvSpPr txBox="1"/>
          <p:nvPr/>
        </p:nvSpPr>
        <p:spPr>
          <a:xfrm>
            <a:off x="1600200" y="3619500"/>
            <a:ext cx="666750" cy="277813"/>
          </a:xfrm>
          <a:prstGeom prst="rect">
            <a:avLst/>
          </a:prstGeom>
          <a:noFill/>
        </p:spPr>
        <p:txBody>
          <a:bodyPr>
            <a:spAutoFit/>
          </a:bodyPr>
          <a:lstStyle/>
          <a:p>
            <a:pPr fontAlgn="auto">
              <a:spcBef>
                <a:spcPts val="0"/>
              </a:spcBef>
              <a:spcAft>
                <a:spcPts val="0"/>
              </a:spcAft>
              <a:defRPr/>
            </a:pPr>
            <a:r>
              <a:rPr lang="en-US" sz="1200" dirty="0">
                <a:solidFill>
                  <a:schemeClr val="accent1">
                    <a:lumMod val="60000"/>
                    <a:lumOff val="40000"/>
                  </a:schemeClr>
                </a:solidFill>
                <a:latin typeface="+mn-lt"/>
              </a:rPr>
              <a:t>Ella</a:t>
            </a:r>
          </a:p>
        </p:txBody>
      </p:sp>
      <p:sp>
        <p:nvSpPr>
          <p:cNvPr id="10" name="TextBox 9"/>
          <p:cNvSpPr txBox="1"/>
          <p:nvPr/>
        </p:nvSpPr>
        <p:spPr>
          <a:xfrm>
            <a:off x="2517775" y="3646488"/>
            <a:ext cx="579438" cy="277812"/>
          </a:xfrm>
          <a:prstGeom prst="rect">
            <a:avLst/>
          </a:prstGeom>
          <a:noFill/>
        </p:spPr>
        <p:txBody>
          <a:bodyPr>
            <a:spAutoFit/>
          </a:bodyPr>
          <a:lstStyle/>
          <a:p>
            <a:pPr fontAlgn="auto">
              <a:spcBef>
                <a:spcPts val="0"/>
              </a:spcBef>
              <a:spcAft>
                <a:spcPts val="0"/>
              </a:spcAft>
              <a:defRPr/>
            </a:pPr>
            <a:r>
              <a:rPr lang="en-US" sz="1200" dirty="0">
                <a:solidFill>
                  <a:schemeClr val="accent1">
                    <a:lumMod val="60000"/>
                    <a:lumOff val="40000"/>
                  </a:schemeClr>
                </a:solidFill>
                <a:latin typeface="+mn-lt"/>
              </a:rPr>
              <a:t>Mekil</a:t>
            </a:r>
          </a:p>
        </p:txBody>
      </p:sp>
      <p:sp>
        <p:nvSpPr>
          <p:cNvPr id="12" name="TextBox 11"/>
          <p:cNvSpPr txBox="1"/>
          <p:nvPr/>
        </p:nvSpPr>
        <p:spPr>
          <a:xfrm>
            <a:off x="3390900" y="3617913"/>
            <a:ext cx="723900" cy="276225"/>
          </a:xfrm>
          <a:prstGeom prst="rect">
            <a:avLst/>
          </a:prstGeom>
          <a:noFill/>
        </p:spPr>
        <p:txBody>
          <a:bodyPr>
            <a:spAutoFit/>
          </a:bodyPr>
          <a:lstStyle/>
          <a:p>
            <a:pPr fontAlgn="auto">
              <a:spcBef>
                <a:spcPts val="0"/>
              </a:spcBef>
              <a:spcAft>
                <a:spcPts val="0"/>
              </a:spcAft>
              <a:defRPr/>
            </a:pPr>
            <a:r>
              <a:rPr lang="en-US" sz="1200" dirty="0">
                <a:solidFill>
                  <a:schemeClr val="accent1">
                    <a:lumMod val="60000"/>
                    <a:lumOff val="40000"/>
                  </a:schemeClr>
                </a:solidFill>
                <a:latin typeface="+mn-lt"/>
              </a:rPr>
              <a:t>Tinnie</a:t>
            </a:r>
          </a:p>
        </p:txBody>
      </p:sp>
      <p:sp>
        <p:nvSpPr>
          <p:cNvPr id="13" name="TextBox 12"/>
          <p:cNvSpPr txBox="1"/>
          <p:nvPr/>
        </p:nvSpPr>
        <p:spPr>
          <a:xfrm>
            <a:off x="5257800" y="6248400"/>
            <a:ext cx="3429000" cy="307975"/>
          </a:xfrm>
          <a:prstGeom prst="rect">
            <a:avLst/>
          </a:prstGeom>
          <a:noFill/>
        </p:spPr>
        <p:txBody>
          <a:bodyPr>
            <a:spAutoFit/>
          </a:bodyPr>
          <a:lstStyle/>
          <a:p>
            <a:pPr fontAlgn="auto">
              <a:spcBef>
                <a:spcPts val="0"/>
              </a:spcBef>
              <a:spcAft>
                <a:spcPts val="0"/>
              </a:spcAft>
              <a:defRPr/>
            </a:pPr>
            <a:r>
              <a:rPr lang="en-US" sz="1400" dirty="0">
                <a:solidFill>
                  <a:schemeClr val="accent1">
                    <a:lumMod val="60000"/>
                    <a:lumOff val="40000"/>
                  </a:schemeClr>
                </a:solidFill>
                <a:latin typeface="+mn-lt"/>
              </a:rPr>
              <a:t>Elsie, Earl, Lenial, Reba, Velma, Evelyn</a:t>
            </a:r>
          </a:p>
        </p:txBody>
      </p:sp>
      <p:sp>
        <p:nvSpPr>
          <p:cNvPr id="14" name="TextBox 13"/>
          <p:cNvSpPr txBox="1"/>
          <p:nvPr/>
        </p:nvSpPr>
        <p:spPr>
          <a:xfrm>
            <a:off x="498475" y="5957888"/>
            <a:ext cx="4038600" cy="461962"/>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Earl, Evelyn, Bennie Carol’s Mom, </a:t>
            </a:r>
          </a:p>
          <a:p>
            <a:pPr algn="ctr" fontAlgn="auto">
              <a:spcBef>
                <a:spcPts val="0"/>
              </a:spcBef>
              <a:spcAft>
                <a:spcPts val="0"/>
              </a:spcAft>
              <a:defRPr/>
            </a:pPr>
            <a:r>
              <a:rPr lang="en-US" sz="1200" dirty="0">
                <a:solidFill>
                  <a:schemeClr val="accent1">
                    <a:lumMod val="60000"/>
                    <a:lumOff val="40000"/>
                  </a:schemeClr>
                </a:solidFill>
                <a:latin typeface="+mn-lt"/>
              </a:rPr>
              <a:t>Bennie Carol (Earl Mason’s wife)</a:t>
            </a:r>
          </a:p>
        </p:txBody>
      </p:sp>
    </p:spTree>
  </p:cSld>
  <p:clrMapOvr>
    <a:masterClrMapping/>
  </p:clrMapOvr>
  <p:transition spd="slow" advClick="0" advTm="1200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Anderson_Dad_Memorial\Mekil_.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3400" y="381000"/>
            <a:ext cx="4419600" cy="2438400"/>
          </a:xfrm>
          <a:prstGeom prst="rect">
            <a:avLst/>
          </a:prstGeom>
          <a:noFill/>
          <a:ln w="38100">
            <a:solidFill>
              <a:schemeClr val="accent1">
                <a:lumMod val="75000"/>
              </a:schemeClr>
            </a:solidFill>
          </a:ln>
        </p:spPr>
      </p:pic>
      <p:sp>
        <p:nvSpPr>
          <p:cNvPr id="5" name="TextBox 4"/>
          <p:cNvSpPr txBox="1"/>
          <p:nvPr/>
        </p:nvSpPr>
        <p:spPr>
          <a:xfrm>
            <a:off x="1981200" y="2819400"/>
            <a:ext cx="1676400" cy="369888"/>
          </a:xfrm>
          <a:prstGeom prst="rect">
            <a:avLst/>
          </a:prstGeom>
          <a:noFill/>
        </p:spPr>
        <p:txBody>
          <a:bodyPr>
            <a:spAutoFit/>
          </a:bodyPr>
          <a:lstStyle/>
          <a:p>
            <a:pPr fontAlgn="auto">
              <a:spcBef>
                <a:spcPts val="0"/>
              </a:spcBef>
              <a:spcAft>
                <a:spcPts val="0"/>
              </a:spcAft>
              <a:defRPr/>
            </a:pPr>
            <a:r>
              <a:rPr lang="en-US" dirty="0">
                <a:solidFill>
                  <a:schemeClr val="accent1">
                    <a:lumMod val="60000"/>
                    <a:lumOff val="40000"/>
                  </a:schemeClr>
                </a:solidFill>
                <a:latin typeface="+mn-lt"/>
              </a:rPr>
              <a:t>Earl &amp; Mekil</a:t>
            </a:r>
          </a:p>
        </p:txBody>
      </p:sp>
      <p:pic>
        <p:nvPicPr>
          <p:cNvPr id="6" name="Picture 2" descr="E:\Anderson_Dad_Memorial\Dad A Reunion_198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3352800"/>
            <a:ext cx="3581400" cy="3325813"/>
          </a:xfrm>
          <a:prstGeom prst="rect">
            <a:avLst/>
          </a:prstGeom>
          <a:noFill/>
          <a:ln w="38100">
            <a:solidFill>
              <a:schemeClr val="accent1">
                <a:lumMod val="75000"/>
              </a:schemeClr>
            </a:solidFill>
          </a:ln>
        </p:spPr>
      </p:pic>
      <p:sp>
        <p:nvSpPr>
          <p:cNvPr id="7" name="TextBox 6"/>
          <p:cNvSpPr txBox="1"/>
          <p:nvPr/>
        </p:nvSpPr>
        <p:spPr>
          <a:xfrm>
            <a:off x="2209800" y="6324600"/>
            <a:ext cx="1295400" cy="369888"/>
          </a:xfrm>
          <a:prstGeom prst="rect">
            <a:avLst/>
          </a:prstGeom>
          <a:noFill/>
        </p:spPr>
        <p:txBody>
          <a:bodyPr>
            <a:spAutoFit/>
          </a:bodyPr>
          <a:lstStyle/>
          <a:p>
            <a:pPr algn="ctr" fontAlgn="auto">
              <a:spcBef>
                <a:spcPts val="0"/>
              </a:spcBef>
              <a:spcAft>
                <a:spcPts val="0"/>
              </a:spcAft>
              <a:defRPr/>
            </a:pPr>
            <a:r>
              <a:rPr lang="en-US" dirty="0">
                <a:solidFill>
                  <a:schemeClr val="accent1">
                    <a:lumMod val="60000"/>
                    <a:lumOff val="40000"/>
                  </a:schemeClr>
                </a:solidFill>
                <a:latin typeface="+mn-lt"/>
              </a:rPr>
              <a:t>1989</a:t>
            </a:r>
          </a:p>
        </p:txBody>
      </p:sp>
      <p:pic>
        <p:nvPicPr>
          <p:cNvPr id="8" name="Picture 5" descr="E:\Anderson_Dad_Memorial\Evelyn_Dad.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34000" y="1905000"/>
            <a:ext cx="3190875" cy="3352800"/>
          </a:xfrm>
          <a:prstGeom prst="rect">
            <a:avLst/>
          </a:prstGeom>
          <a:noFill/>
          <a:ln w="38100">
            <a:solidFill>
              <a:schemeClr val="accent1">
                <a:lumMod val="75000"/>
              </a:schemeClr>
            </a:solidFill>
          </a:ln>
        </p:spPr>
      </p:pic>
      <p:sp>
        <p:nvSpPr>
          <p:cNvPr id="2" name="TextBox 1"/>
          <p:cNvSpPr txBox="1"/>
          <p:nvPr/>
        </p:nvSpPr>
        <p:spPr>
          <a:xfrm>
            <a:off x="5578475" y="5562600"/>
            <a:ext cx="2743200" cy="307975"/>
          </a:xfrm>
          <a:prstGeom prst="rect">
            <a:avLst/>
          </a:prstGeom>
          <a:noFill/>
        </p:spPr>
        <p:txBody>
          <a:bodyPr>
            <a:spAutoFit/>
          </a:bodyPr>
          <a:lstStyle/>
          <a:p>
            <a:pPr algn="ctr" fontAlgn="auto">
              <a:spcBef>
                <a:spcPts val="0"/>
              </a:spcBef>
              <a:spcAft>
                <a:spcPts val="0"/>
              </a:spcAft>
              <a:defRPr/>
            </a:pPr>
            <a:r>
              <a:rPr lang="en-US" sz="1400" dirty="0">
                <a:solidFill>
                  <a:schemeClr val="accent1">
                    <a:lumMod val="60000"/>
                    <a:lumOff val="40000"/>
                  </a:schemeClr>
                </a:solidFill>
                <a:latin typeface="+mn-lt"/>
              </a:rPr>
              <a:t>Cadwell, Evelyn, Earl, Elsie</a:t>
            </a:r>
          </a:p>
        </p:txBody>
      </p:sp>
    </p:spTree>
  </p:cSld>
  <p:clrMapOvr>
    <a:masterClrMapping/>
  </p:clrMapOvr>
  <p:transition spd="slow" advClick="0" advTm="1000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E:\Anderson_Dad_Memorial\Frankenmuth_2_200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0000" y="3146425"/>
            <a:ext cx="5105400" cy="3457575"/>
          </a:xfrm>
          <a:prstGeom prst="rect">
            <a:avLst/>
          </a:prstGeom>
          <a:noFill/>
          <a:ln w="38100">
            <a:solidFill>
              <a:schemeClr val="accent1">
                <a:lumMod val="75000"/>
              </a:schemeClr>
            </a:solidFill>
          </a:ln>
        </p:spPr>
      </p:pic>
      <p:pic>
        <p:nvPicPr>
          <p:cNvPr id="16388" name="Picture 4" descr="E:\Anderson_Dad_Memorial\Frankenmuth_20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4157663" cy="4038600"/>
          </a:xfrm>
          <a:prstGeom prst="rect">
            <a:avLst/>
          </a:prstGeom>
          <a:noFill/>
          <a:ln w="38100">
            <a:solidFill>
              <a:schemeClr val="accent1">
                <a:lumMod val="75000"/>
              </a:schemeClr>
            </a:solidFill>
          </a:ln>
        </p:spPr>
      </p:pic>
      <p:sp>
        <p:nvSpPr>
          <p:cNvPr id="4" name="TextBox 3"/>
          <p:cNvSpPr txBox="1"/>
          <p:nvPr/>
        </p:nvSpPr>
        <p:spPr>
          <a:xfrm>
            <a:off x="1676400" y="3657600"/>
            <a:ext cx="1371600" cy="369888"/>
          </a:xfrm>
          <a:prstGeom prst="rect">
            <a:avLst/>
          </a:prstGeom>
          <a:noFill/>
        </p:spPr>
        <p:txBody>
          <a:bodyPr>
            <a:spAutoFit/>
          </a:bodyPr>
          <a:lstStyle/>
          <a:p>
            <a:pPr algn="ctr" fontAlgn="auto">
              <a:spcBef>
                <a:spcPts val="0"/>
              </a:spcBef>
              <a:spcAft>
                <a:spcPts val="0"/>
              </a:spcAft>
              <a:defRPr/>
            </a:pPr>
            <a:r>
              <a:rPr lang="en-US" dirty="0">
                <a:solidFill>
                  <a:schemeClr val="accent1">
                    <a:lumMod val="60000"/>
                    <a:lumOff val="40000"/>
                  </a:schemeClr>
                </a:solidFill>
                <a:latin typeface="+mn-lt"/>
              </a:rPr>
              <a:t>2001</a:t>
            </a:r>
          </a:p>
        </p:txBody>
      </p:sp>
      <p:sp>
        <p:nvSpPr>
          <p:cNvPr id="5" name="TextBox 4"/>
          <p:cNvSpPr txBox="1"/>
          <p:nvPr/>
        </p:nvSpPr>
        <p:spPr>
          <a:xfrm>
            <a:off x="6324600" y="6324600"/>
            <a:ext cx="838200" cy="369888"/>
          </a:xfrm>
          <a:prstGeom prst="rect">
            <a:avLst/>
          </a:prstGeom>
          <a:noFill/>
        </p:spPr>
        <p:txBody>
          <a:bodyPr>
            <a:spAutoFit/>
          </a:bodyPr>
          <a:lstStyle/>
          <a:p>
            <a:pPr algn="ctr" fontAlgn="auto">
              <a:spcBef>
                <a:spcPts val="0"/>
              </a:spcBef>
              <a:spcAft>
                <a:spcPts val="0"/>
              </a:spcAft>
              <a:defRPr/>
            </a:pPr>
            <a:r>
              <a:rPr lang="en-US" dirty="0">
                <a:solidFill>
                  <a:schemeClr val="accent1">
                    <a:lumMod val="60000"/>
                    <a:lumOff val="40000"/>
                  </a:schemeClr>
                </a:solidFill>
                <a:latin typeface="+mn-lt"/>
              </a:rPr>
              <a:t>2001</a:t>
            </a:r>
          </a:p>
        </p:txBody>
      </p:sp>
      <p:sp>
        <p:nvSpPr>
          <p:cNvPr id="2" name="TextBox 1"/>
          <p:cNvSpPr txBox="1"/>
          <p:nvPr/>
        </p:nvSpPr>
        <p:spPr>
          <a:xfrm>
            <a:off x="4462463" y="4721225"/>
            <a:ext cx="4224337" cy="307975"/>
          </a:xfrm>
          <a:prstGeom prst="rect">
            <a:avLst/>
          </a:prstGeom>
          <a:noFill/>
        </p:spPr>
        <p:txBody>
          <a:bodyPr>
            <a:spAutoFit/>
          </a:bodyPr>
          <a:lstStyle/>
          <a:p>
            <a:pPr algn="ctr" fontAlgn="auto">
              <a:spcBef>
                <a:spcPts val="0"/>
              </a:spcBef>
              <a:spcAft>
                <a:spcPts val="0"/>
              </a:spcAft>
              <a:defRPr/>
            </a:pPr>
            <a:r>
              <a:rPr lang="en-US" sz="1400" dirty="0">
                <a:solidFill>
                  <a:schemeClr val="accent1">
                    <a:lumMod val="60000"/>
                    <a:lumOff val="40000"/>
                  </a:schemeClr>
                </a:solidFill>
                <a:latin typeface="+mn-lt"/>
              </a:rPr>
              <a:t>Cindy, Craig, Cole, Earl, Larry, Caleb, Vicki</a:t>
            </a:r>
          </a:p>
        </p:txBody>
      </p:sp>
      <p:sp>
        <p:nvSpPr>
          <p:cNvPr id="7" name="TextBox 6"/>
          <p:cNvSpPr txBox="1"/>
          <p:nvPr/>
        </p:nvSpPr>
        <p:spPr>
          <a:xfrm>
            <a:off x="4630738" y="5791200"/>
            <a:ext cx="4225925" cy="307975"/>
          </a:xfrm>
          <a:prstGeom prst="rect">
            <a:avLst/>
          </a:prstGeom>
          <a:noFill/>
        </p:spPr>
        <p:txBody>
          <a:bodyPr>
            <a:spAutoFit/>
          </a:bodyPr>
          <a:lstStyle/>
          <a:p>
            <a:pPr algn="ctr" fontAlgn="auto">
              <a:spcBef>
                <a:spcPts val="0"/>
              </a:spcBef>
              <a:spcAft>
                <a:spcPts val="0"/>
              </a:spcAft>
              <a:defRPr/>
            </a:pPr>
            <a:r>
              <a:rPr lang="en-US" sz="1400" dirty="0">
                <a:solidFill>
                  <a:schemeClr val="accent1">
                    <a:lumMod val="60000"/>
                    <a:lumOff val="40000"/>
                  </a:schemeClr>
                </a:solidFill>
                <a:latin typeface="+mn-lt"/>
              </a:rPr>
              <a:t>Cindy, Craig, Cole, Earl, Larry, Caleb, Vicki</a:t>
            </a:r>
          </a:p>
        </p:txBody>
      </p:sp>
      <p:sp>
        <p:nvSpPr>
          <p:cNvPr id="8" name="Title 1"/>
          <p:cNvSpPr>
            <a:spLocks noGrp="1"/>
          </p:cNvSpPr>
          <p:nvPr>
            <p:ph type="title"/>
          </p:nvPr>
        </p:nvSpPr>
        <p:spPr>
          <a:xfrm>
            <a:off x="4800600" y="274638"/>
            <a:ext cx="3886200" cy="2468562"/>
          </a:xfrm>
        </p:spPr>
        <p:txBody>
          <a:bodyPr/>
          <a:lstStyle/>
          <a:p>
            <a:pPr eaLnBrk="1" fontAlgn="auto" hangingPunct="1">
              <a:spcAft>
                <a:spcPts val="0"/>
              </a:spcAft>
              <a:defRPr/>
            </a:pPr>
            <a:r>
              <a:rPr lang="en-US" dirty="0" smtClean="0"/>
              <a:t>Frankenmuth with the Hawkins</a:t>
            </a:r>
            <a:endParaRPr lang="en-US" dirty="0"/>
          </a:p>
        </p:txBody>
      </p:sp>
    </p:spTree>
  </p:cSld>
  <p:clrMapOvr>
    <a:masterClrMapping/>
  </p:clrMapOvr>
  <p:transition spd="slow" advClick="0" advTm="1200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Anderson_Dad_Memorial\Dad_Larry_GreatPa.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304800" y="304800"/>
            <a:ext cx="3733800" cy="3571875"/>
          </a:xfrm>
          <a:ln w="38100">
            <a:solidFill>
              <a:schemeClr val="accent1">
                <a:lumMod val="75000"/>
              </a:schemeClr>
            </a:solidFill>
          </a:ln>
        </p:spPr>
      </p:pic>
      <p:pic>
        <p:nvPicPr>
          <p:cNvPr id="17411" name="Picture 3" descr="E:\Anderson_Dad_Memorial\DadA_Al_Dolore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86200" y="3733800"/>
            <a:ext cx="4910138" cy="2638425"/>
          </a:xfrm>
          <a:prstGeom prst="rect">
            <a:avLst/>
          </a:prstGeom>
          <a:noFill/>
          <a:ln w="38100">
            <a:solidFill>
              <a:schemeClr val="accent1">
                <a:lumMod val="75000"/>
              </a:schemeClr>
            </a:solidFill>
          </a:ln>
        </p:spPr>
      </p:pic>
      <p:sp>
        <p:nvSpPr>
          <p:cNvPr id="6" name="TextBox 5"/>
          <p:cNvSpPr txBox="1"/>
          <p:nvPr/>
        </p:nvSpPr>
        <p:spPr>
          <a:xfrm>
            <a:off x="609600" y="3886200"/>
            <a:ext cx="3048000" cy="276225"/>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Earl, Dukes (Elsie’s Dad), Larry</a:t>
            </a:r>
          </a:p>
        </p:txBody>
      </p:sp>
      <p:sp>
        <p:nvSpPr>
          <p:cNvPr id="7" name="TextBox 6"/>
          <p:cNvSpPr txBox="1"/>
          <p:nvPr/>
        </p:nvSpPr>
        <p:spPr>
          <a:xfrm>
            <a:off x="4038600" y="6400800"/>
            <a:ext cx="4648200" cy="276225"/>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Dolores Boehnlein (Al’s wife), Earl, Al Boehnlein (Joe’s brother)</a:t>
            </a:r>
          </a:p>
        </p:txBody>
      </p:sp>
      <p:pic>
        <p:nvPicPr>
          <p:cNvPr id="17412" name="Picture 4" descr="E:\Anderson_Dad_Memorial\DadA_DadB.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67200" y="609600"/>
            <a:ext cx="4495800" cy="2686050"/>
          </a:xfrm>
          <a:prstGeom prst="rect">
            <a:avLst/>
          </a:prstGeom>
          <a:noFill/>
          <a:ln w="38100">
            <a:solidFill>
              <a:schemeClr val="accent1">
                <a:lumMod val="75000"/>
              </a:schemeClr>
            </a:solidFill>
          </a:ln>
        </p:spPr>
      </p:pic>
      <p:sp>
        <p:nvSpPr>
          <p:cNvPr id="9" name="TextBox 8"/>
          <p:cNvSpPr txBox="1"/>
          <p:nvPr/>
        </p:nvSpPr>
        <p:spPr>
          <a:xfrm>
            <a:off x="5029200" y="3276600"/>
            <a:ext cx="2819400" cy="276225"/>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Joe Boehnlein  (Tim’s Dad)&amp; Earl, 2000</a:t>
            </a:r>
          </a:p>
        </p:txBody>
      </p:sp>
      <p:pic>
        <p:nvPicPr>
          <p:cNvPr id="17415" name="Picture 7" descr="E:\Anderson_Dad_Memorial\Larry on cycle_May 200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5800" y="4114800"/>
            <a:ext cx="2794000" cy="2565400"/>
          </a:xfrm>
          <a:prstGeom prst="rect">
            <a:avLst/>
          </a:prstGeom>
          <a:noFill/>
          <a:ln w="38100">
            <a:solidFill>
              <a:schemeClr val="accent1">
                <a:lumMod val="75000"/>
              </a:schemeClr>
            </a:solidFill>
          </a:ln>
        </p:spPr>
      </p:pic>
    </p:spTree>
  </p:cSld>
  <p:clrMapOvr>
    <a:masterClrMapping/>
  </p:clrMapOvr>
  <p:transition spd="slow" advClick="0" advTm="1100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E:\Anderson_Dad_Memorial\Camping_1967.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457200" y="457200"/>
            <a:ext cx="2840038" cy="2667000"/>
          </a:xfrm>
          <a:ln w="38100">
            <a:solidFill>
              <a:schemeClr val="accent1">
                <a:lumMod val="75000"/>
              </a:schemeClr>
            </a:solidFill>
          </a:ln>
        </p:spPr>
      </p:pic>
      <p:pic>
        <p:nvPicPr>
          <p:cNvPr id="6147" name="Picture 3" descr="E:\Anderson_Dad_Memorial\Family_199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7800" y="3657600"/>
            <a:ext cx="2743200" cy="2852738"/>
          </a:xfrm>
          <a:prstGeom prst="rect">
            <a:avLst/>
          </a:prstGeom>
          <a:noFill/>
          <a:ln w="38100">
            <a:solidFill>
              <a:schemeClr val="accent1">
                <a:lumMod val="75000"/>
              </a:schemeClr>
            </a:solidFill>
          </a:ln>
        </p:spPr>
      </p:pic>
      <p:sp>
        <p:nvSpPr>
          <p:cNvPr id="7" name="TextBox 6"/>
          <p:cNvSpPr txBox="1"/>
          <p:nvPr/>
        </p:nvSpPr>
        <p:spPr>
          <a:xfrm>
            <a:off x="6096000" y="6096000"/>
            <a:ext cx="1066800" cy="369888"/>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c</a:t>
            </a:r>
            <a:r>
              <a:rPr lang="en-US" dirty="0">
                <a:solidFill>
                  <a:schemeClr val="accent1">
                    <a:lumMod val="60000"/>
                    <a:lumOff val="40000"/>
                  </a:schemeClr>
                </a:solidFill>
                <a:latin typeface="+mn-lt"/>
              </a:rPr>
              <a:t>. </a:t>
            </a:r>
            <a:r>
              <a:rPr lang="en-US" sz="1200" dirty="0">
                <a:solidFill>
                  <a:schemeClr val="accent1">
                    <a:lumMod val="60000"/>
                    <a:lumOff val="40000"/>
                  </a:schemeClr>
                </a:solidFill>
                <a:latin typeface="+mn-lt"/>
              </a:rPr>
              <a:t>1991</a:t>
            </a:r>
            <a:endParaRPr lang="en-US" dirty="0">
              <a:solidFill>
                <a:schemeClr val="accent1">
                  <a:lumMod val="60000"/>
                  <a:lumOff val="40000"/>
                </a:schemeClr>
              </a:solidFill>
              <a:latin typeface="+mn-lt"/>
            </a:endParaRPr>
          </a:p>
        </p:txBody>
      </p:sp>
      <p:sp>
        <p:nvSpPr>
          <p:cNvPr id="8" name="TextBox 7"/>
          <p:cNvSpPr txBox="1"/>
          <p:nvPr/>
        </p:nvSpPr>
        <p:spPr>
          <a:xfrm>
            <a:off x="1524000" y="2805113"/>
            <a:ext cx="685800" cy="277812"/>
          </a:xfrm>
          <a:prstGeom prst="rect">
            <a:avLst/>
          </a:prstGeom>
          <a:noFill/>
        </p:spPr>
        <p:txBody>
          <a:bodyPr>
            <a:spAutoFit/>
          </a:bodyPr>
          <a:lstStyle/>
          <a:p>
            <a:pPr fontAlgn="auto">
              <a:spcBef>
                <a:spcPts val="0"/>
              </a:spcBef>
              <a:spcAft>
                <a:spcPts val="0"/>
              </a:spcAft>
              <a:defRPr/>
            </a:pPr>
            <a:r>
              <a:rPr lang="en-US" sz="1200" dirty="0">
                <a:solidFill>
                  <a:schemeClr val="accent1">
                    <a:lumMod val="60000"/>
                    <a:lumOff val="40000"/>
                  </a:schemeClr>
                </a:solidFill>
                <a:latin typeface="+mn-lt"/>
              </a:rPr>
              <a:t>c.1968</a:t>
            </a:r>
            <a:endParaRPr lang="en-US" dirty="0">
              <a:solidFill>
                <a:schemeClr val="accent1">
                  <a:lumMod val="60000"/>
                  <a:lumOff val="40000"/>
                </a:schemeClr>
              </a:solidFill>
              <a:latin typeface="+mn-lt"/>
            </a:endParaRPr>
          </a:p>
        </p:txBody>
      </p:sp>
      <p:pic>
        <p:nvPicPr>
          <p:cNvPr id="6148" name="Picture 4" descr="E:\Anderson_Dad_Memorial\Easter 2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3657600"/>
            <a:ext cx="4062413" cy="2859088"/>
          </a:xfrm>
          <a:prstGeom prst="rect">
            <a:avLst/>
          </a:prstGeom>
          <a:noFill/>
          <a:ln w="38100">
            <a:solidFill>
              <a:schemeClr val="accent1">
                <a:lumMod val="75000"/>
              </a:schemeClr>
            </a:solidFill>
          </a:ln>
        </p:spPr>
      </p:pic>
      <p:pic>
        <p:nvPicPr>
          <p:cNvPr id="6149" name="Picture 5" descr="E:\Anderson_Dad_Memorial\DadA_GreatpaHawkins.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14800" y="457200"/>
            <a:ext cx="4495800" cy="2743200"/>
          </a:xfrm>
          <a:prstGeom prst="rect">
            <a:avLst/>
          </a:prstGeom>
          <a:noFill/>
          <a:ln w="38100">
            <a:solidFill>
              <a:schemeClr val="accent1">
                <a:lumMod val="75000"/>
              </a:schemeClr>
            </a:solidFill>
          </a:ln>
        </p:spPr>
      </p:pic>
      <p:sp>
        <p:nvSpPr>
          <p:cNvPr id="2" name="TextBox 1"/>
          <p:cNvSpPr txBox="1"/>
          <p:nvPr/>
        </p:nvSpPr>
        <p:spPr>
          <a:xfrm>
            <a:off x="609600" y="6188075"/>
            <a:ext cx="4062413" cy="277813"/>
          </a:xfrm>
          <a:prstGeom prst="rect">
            <a:avLst/>
          </a:prstGeom>
          <a:noFill/>
        </p:spPr>
        <p:txBody>
          <a:bodyPr>
            <a:spAutoFit/>
          </a:bodyPr>
          <a:lstStyle/>
          <a:p>
            <a:pPr fontAlgn="auto">
              <a:spcBef>
                <a:spcPts val="0"/>
              </a:spcBef>
              <a:spcAft>
                <a:spcPts val="0"/>
              </a:spcAft>
              <a:defRPr/>
            </a:pPr>
            <a:r>
              <a:rPr lang="en-US" sz="1200" dirty="0">
                <a:solidFill>
                  <a:schemeClr val="accent1">
                    <a:lumMod val="60000"/>
                    <a:lumOff val="40000"/>
                  </a:schemeClr>
                </a:solidFill>
                <a:latin typeface="+mn-lt"/>
              </a:rPr>
              <a:t>Earl, Elsie, Mary Stanley, Cheri Hawkins, Larry Hawkins</a:t>
            </a:r>
          </a:p>
        </p:txBody>
      </p:sp>
    </p:spTree>
  </p:cSld>
  <p:clrMapOvr>
    <a:masterClrMapping/>
  </p:clrMapOvr>
  <p:transition spd="slow" advClick="0" advTm="1300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Anderson_Dad_Memorial\Church Work.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304800"/>
            <a:ext cx="2438400" cy="3638550"/>
          </a:xfrm>
          <a:prstGeom prst="rect">
            <a:avLst/>
          </a:prstGeom>
          <a:noFill/>
          <a:ln w="38100">
            <a:solidFill>
              <a:schemeClr val="accent1">
                <a:lumMod val="75000"/>
              </a:schemeClr>
            </a:solidFill>
          </a:ln>
        </p:spPr>
      </p:pic>
      <p:pic>
        <p:nvPicPr>
          <p:cNvPr id="9219" name="Picture 3" descr="E:\Anderson_Dad_Memorial\Dad A _PrayerBand.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48400" y="381000"/>
            <a:ext cx="2479675" cy="3505200"/>
          </a:xfrm>
          <a:prstGeom prst="rect">
            <a:avLst/>
          </a:prstGeom>
          <a:noFill/>
          <a:ln w="38100">
            <a:solidFill>
              <a:schemeClr val="accent1">
                <a:lumMod val="75000"/>
              </a:schemeClr>
            </a:solidFill>
          </a:ln>
        </p:spPr>
      </p:pic>
      <p:pic>
        <p:nvPicPr>
          <p:cNvPr id="9220" name="Picture 4" descr="E:\Anderson_Dad_Memorial\DadA_J.Waggoner_M.Belesky.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27363" y="762000"/>
            <a:ext cx="3022600" cy="2667000"/>
          </a:xfrm>
          <a:prstGeom prst="rect">
            <a:avLst/>
          </a:prstGeom>
          <a:noFill/>
          <a:ln w="38100">
            <a:solidFill>
              <a:schemeClr val="accent1">
                <a:lumMod val="75000"/>
              </a:schemeClr>
            </a:solidFill>
          </a:ln>
        </p:spPr>
      </p:pic>
      <p:pic>
        <p:nvPicPr>
          <p:cNvPr id="9221" name="Picture 5" descr="E:\Anderson_Dad_Memorial\Quartet2_1992.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4800" y="4191000"/>
            <a:ext cx="4137025" cy="2355850"/>
          </a:xfrm>
          <a:prstGeom prst="rect">
            <a:avLst/>
          </a:prstGeom>
          <a:noFill/>
          <a:ln w="38100">
            <a:solidFill>
              <a:schemeClr val="accent1">
                <a:lumMod val="75000"/>
              </a:schemeClr>
            </a:solidFill>
          </a:ln>
        </p:spPr>
      </p:pic>
      <p:pic>
        <p:nvPicPr>
          <p:cNvPr id="9222" name="Picture 6" descr="E:\Anderson_Dad_Memorial\Quartet.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800600" y="4191000"/>
            <a:ext cx="3946525" cy="2319338"/>
          </a:xfrm>
          <a:prstGeom prst="rect">
            <a:avLst/>
          </a:prstGeom>
          <a:noFill/>
          <a:ln w="38100">
            <a:solidFill>
              <a:schemeClr val="accent1">
                <a:lumMod val="75000"/>
              </a:schemeClr>
            </a:solidFill>
          </a:ln>
        </p:spPr>
      </p:pic>
      <p:sp>
        <p:nvSpPr>
          <p:cNvPr id="9" name="TextBox 8"/>
          <p:cNvSpPr txBox="1"/>
          <p:nvPr/>
        </p:nvSpPr>
        <p:spPr>
          <a:xfrm>
            <a:off x="3124200" y="3505200"/>
            <a:ext cx="3124200" cy="276225"/>
          </a:xfrm>
          <a:prstGeom prst="rect">
            <a:avLst/>
          </a:prstGeom>
          <a:noFill/>
        </p:spPr>
        <p:txBody>
          <a:bodyPr>
            <a:spAutoFit/>
          </a:bodyPr>
          <a:lstStyle/>
          <a:p>
            <a:pPr fontAlgn="auto">
              <a:spcBef>
                <a:spcPts val="0"/>
              </a:spcBef>
              <a:spcAft>
                <a:spcPts val="0"/>
              </a:spcAft>
              <a:defRPr/>
            </a:pPr>
            <a:r>
              <a:rPr lang="en-US" sz="1200" dirty="0">
                <a:solidFill>
                  <a:schemeClr val="accent1">
                    <a:lumMod val="60000"/>
                    <a:lumOff val="40000"/>
                  </a:schemeClr>
                </a:solidFill>
                <a:latin typeface="+mn-lt"/>
              </a:rPr>
              <a:t>Earl, Mike Belesky, Jim Waggoner, Verlin</a:t>
            </a:r>
          </a:p>
        </p:txBody>
      </p:sp>
      <p:sp>
        <p:nvSpPr>
          <p:cNvPr id="10" name="TextBox 9"/>
          <p:cNvSpPr txBox="1"/>
          <p:nvPr/>
        </p:nvSpPr>
        <p:spPr>
          <a:xfrm>
            <a:off x="381000" y="6172200"/>
            <a:ext cx="4038600" cy="276225"/>
          </a:xfrm>
          <a:prstGeom prst="rect">
            <a:avLst/>
          </a:prstGeom>
          <a:noFill/>
        </p:spPr>
        <p:txBody>
          <a:bodyPr>
            <a:spAutoFit/>
          </a:bodyPr>
          <a:lstStyle/>
          <a:p>
            <a:pPr fontAlgn="auto">
              <a:spcBef>
                <a:spcPts val="0"/>
              </a:spcBef>
              <a:spcAft>
                <a:spcPts val="0"/>
              </a:spcAft>
              <a:defRPr/>
            </a:pPr>
            <a:r>
              <a:rPr lang="en-US" sz="1200" dirty="0">
                <a:solidFill>
                  <a:schemeClr val="accent1">
                    <a:lumMod val="60000"/>
                    <a:lumOff val="40000"/>
                  </a:schemeClr>
                </a:solidFill>
                <a:latin typeface="+mn-lt"/>
              </a:rPr>
              <a:t>Alba Templeton, Milton Worthington, Steve Riggs, Earl</a:t>
            </a:r>
          </a:p>
        </p:txBody>
      </p:sp>
      <p:sp>
        <p:nvSpPr>
          <p:cNvPr id="11" name="TextBox 10"/>
          <p:cNvSpPr txBox="1"/>
          <p:nvPr/>
        </p:nvSpPr>
        <p:spPr>
          <a:xfrm>
            <a:off x="609600" y="3429000"/>
            <a:ext cx="2057400" cy="276225"/>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Earl ,  Jan Craig</a:t>
            </a:r>
          </a:p>
        </p:txBody>
      </p:sp>
      <p:sp>
        <p:nvSpPr>
          <p:cNvPr id="12" name="TextBox 11"/>
          <p:cNvSpPr txBox="1"/>
          <p:nvPr/>
        </p:nvSpPr>
        <p:spPr>
          <a:xfrm>
            <a:off x="6324600" y="3429000"/>
            <a:ext cx="2438400" cy="276225"/>
          </a:xfrm>
          <a:prstGeom prst="rect">
            <a:avLst/>
          </a:prstGeom>
          <a:noFill/>
        </p:spPr>
        <p:txBody>
          <a:bodyPr>
            <a:spAutoFit/>
          </a:bodyPr>
          <a:lstStyle/>
          <a:p>
            <a:pPr fontAlgn="auto">
              <a:spcBef>
                <a:spcPts val="0"/>
              </a:spcBef>
              <a:spcAft>
                <a:spcPts val="0"/>
              </a:spcAft>
              <a:defRPr/>
            </a:pPr>
            <a:r>
              <a:rPr lang="en-US" sz="1200" dirty="0">
                <a:solidFill>
                  <a:schemeClr val="accent1">
                    <a:lumMod val="60000"/>
                    <a:lumOff val="40000"/>
                  </a:schemeClr>
                </a:solidFill>
                <a:latin typeface="+mn-lt"/>
              </a:rPr>
              <a:t>Leading singing in Prayer Band</a:t>
            </a:r>
          </a:p>
        </p:txBody>
      </p:sp>
      <p:sp>
        <p:nvSpPr>
          <p:cNvPr id="13" name="TextBox 12"/>
          <p:cNvSpPr txBox="1"/>
          <p:nvPr/>
        </p:nvSpPr>
        <p:spPr>
          <a:xfrm>
            <a:off x="4876800" y="6172200"/>
            <a:ext cx="4267200" cy="276225"/>
          </a:xfrm>
          <a:prstGeom prst="rect">
            <a:avLst/>
          </a:prstGeom>
          <a:noFill/>
        </p:spPr>
        <p:txBody>
          <a:bodyPr>
            <a:spAutoFit/>
          </a:bodyPr>
          <a:lstStyle/>
          <a:p>
            <a:pPr fontAlgn="auto">
              <a:spcBef>
                <a:spcPts val="0"/>
              </a:spcBef>
              <a:spcAft>
                <a:spcPts val="0"/>
              </a:spcAft>
              <a:defRPr/>
            </a:pPr>
            <a:r>
              <a:rPr lang="en-US" sz="1200" dirty="0">
                <a:solidFill>
                  <a:schemeClr val="accent1">
                    <a:lumMod val="60000"/>
                    <a:lumOff val="40000"/>
                  </a:schemeClr>
                </a:solidFill>
                <a:latin typeface="+mn-lt"/>
              </a:rPr>
              <a:t>Alba Templeton, Milton Worthington, Ann Evans, Earl</a:t>
            </a:r>
          </a:p>
        </p:txBody>
      </p:sp>
    </p:spTree>
  </p:cSld>
  <p:clrMapOvr>
    <a:masterClrMapping/>
  </p:clrMapOvr>
  <p:transition spd="slow" advClick="0" advTm="1200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Anderson_Dad_Memorial\Trunk or Treating_199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 y="152400"/>
            <a:ext cx="5310188" cy="3578225"/>
          </a:xfrm>
          <a:prstGeom prst="rect">
            <a:avLst/>
          </a:prstGeom>
          <a:noFill/>
          <a:ln w="38100">
            <a:solidFill>
              <a:schemeClr val="accent1">
                <a:lumMod val="75000"/>
              </a:schemeClr>
            </a:solidFill>
          </a:ln>
        </p:spPr>
      </p:pic>
      <p:pic>
        <p:nvPicPr>
          <p:cNvPr id="12291" name="Picture 3" descr="E:\Anderson_Dad_Memorial\Tre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48400" y="914400"/>
            <a:ext cx="2438400" cy="5297488"/>
          </a:xfrm>
          <a:prstGeom prst="rect">
            <a:avLst/>
          </a:prstGeom>
          <a:noFill/>
          <a:ln w="38100">
            <a:solidFill>
              <a:schemeClr val="accent1">
                <a:lumMod val="75000"/>
              </a:schemeClr>
            </a:solidFill>
          </a:ln>
        </p:spPr>
      </p:pic>
      <p:pic>
        <p:nvPicPr>
          <p:cNvPr id="12292" name="Picture 4" descr="E:\Anderson_Dad_Memorial\5grandkids_VerlinsGrad.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3400" y="4038600"/>
            <a:ext cx="5310188" cy="2590800"/>
          </a:xfrm>
          <a:prstGeom prst="rect">
            <a:avLst/>
          </a:prstGeom>
          <a:noFill/>
          <a:ln w="38100">
            <a:solidFill>
              <a:schemeClr val="accent1">
                <a:lumMod val="75000"/>
              </a:schemeClr>
            </a:solidFill>
          </a:ln>
        </p:spPr>
      </p:pic>
      <p:sp>
        <p:nvSpPr>
          <p:cNvPr id="5" name="TextBox 4"/>
          <p:cNvSpPr txBox="1"/>
          <p:nvPr/>
        </p:nvSpPr>
        <p:spPr>
          <a:xfrm>
            <a:off x="1600200" y="3124200"/>
            <a:ext cx="3352800" cy="276225"/>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Casey Zoppa is Trunk or Treating, 1999</a:t>
            </a:r>
          </a:p>
        </p:txBody>
      </p:sp>
      <p:sp>
        <p:nvSpPr>
          <p:cNvPr id="6" name="TextBox 5"/>
          <p:cNvSpPr txBox="1"/>
          <p:nvPr/>
        </p:nvSpPr>
        <p:spPr>
          <a:xfrm>
            <a:off x="6477000" y="5715000"/>
            <a:ext cx="2057400" cy="461963"/>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Earl putting fake snake in tree to scare birds away</a:t>
            </a:r>
          </a:p>
        </p:txBody>
      </p:sp>
      <p:sp>
        <p:nvSpPr>
          <p:cNvPr id="2" name="TextBox 1"/>
          <p:cNvSpPr txBox="1"/>
          <p:nvPr/>
        </p:nvSpPr>
        <p:spPr>
          <a:xfrm>
            <a:off x="838200" y="6581775"/>
            <a:ext cx="4876800" cy="276225"/>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Cara, Earl, Isaac, Cason, Joseph, Caleb</a:t>
            </a:r>
          </a:p>
        </p:txBody>
      </p:sp>
    </p:spTree>
  </p:cSld>
  <p:clrMapOvr>
    <a:masterClrMapping/>
  </p:clrMapOvr>
  <p:transition spd="slow" advClick="0" advTm="1000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December 2009</a:t>
            </a:r>
            <a:endParaRPr lang="en-US" dirty="0"/>
          </a:p>
        </p:txBody>
      </p:sp>
      <p:pic>
        <p:nvPicPr>
          <p:cNvPr id="6" name="Content Placeholder 5"/>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447800" y="1752600"/>
            <a:ext cx="6289675" cy="4106863"/>
          </a:xfrm>
          <a:ln w="38100">
            <a:solidFill>
              <a:schemeClr val="accent1">
                <a:lumMod val="75000"/>
              </a:schemeClr>
            </a:solidFill>
          </a:ln>
        </p:spPr>
      </p:pic>
      <p:sp>
        <p:nvSpPr>
          <p:cNvPr id="3" name="TextBox 2"/>
          <p:cNvSpPr txBox="1"/>
          <p:nvPr/>
        </p:nvSpPr>
        <p:spPr>
          <a:xfrm>
            <a:off x="1828800" y="5103813"/>
            <a:ext cx="5715000" cy="460375"/>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Back: Caleb, Isaac, Seth, Joseph, Valeta</a:t>
            </a:r>
          </a:p>
          <a:p>
            <a:pPr algn="ctr" fontAlgn="auto">
              <a:spcBef>
                <a:spcPts val="0"/>
              </a:spcBef>
              <a:spcAft>
                <a:spcPts val="0"/>
              </a:spcAft>
              <a:defRPr/>
            </a:pPr>
            <a:r>
              <a:rPr lang="en-US" sz="1200" dirty="0">
                <a:solidFill>
                  <a:schemeClr val="accent1">
                    <a:lumMod val="60000"/>
                    <a:lumOff val="40000"/>
                  </a:schemeClr>
                </a:solidFill>
                <a:latin typeface="+mn-lt"/>
              </a:rPr>
              <a:t>Front: Vicki, Earl, James, Elsie</a:t>
            </a:r>
          </a:p>
        </p:txBody>
      </p:sp>
    </p:spTree>
  </p:cSld>
  <p:clrMapOvr>
    <a:masterClrMapping/>
  </p:clrMapOvr>
  <p:transition spd="slow" advClick="0" advTm="1000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Owner\My Documents\My Pictures\Anderson_Dad_Memorial\Looking For Men_Newspape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000" y="404813"/>
            <a:ext cx="5129213" cy="5903912"/>
          </a:xfrm>
          <a:prstGeom prst="rect">
            <a:avLst/>
          </a:prstGeom>
          <a:noFill/>
          <a:ln w="38100">
            <a:solidFill>
              <a:schemeClr val="accent1">
                <a:lumMod val="75000"/>
              </a:schemeClr>
            </a:solidFill>
          </a:ln>
          <a:extLst/>
        </p:spPr>
      </p:pic>
      <p:sp>
        <p:nvSpPr>
          <p:cNvPr id="4" name="TextBox 3"/>
          <p:cNvSpPr txBox="1"/>
          <p:nvPr/>
        </p:nvSpPr>
        <p:spPr>
          <a:xfrm>
            <a:off x="5910263" y="1371600"/>
            <a:ext cx="2590800" cy="3970338"/>
          </a:xfrm>
          <a:prstGeom prst="rect">
            <a:avLst/>
          </a:prstGeom>
          <a:noFill/>
        </p:spPr>
        <p:txBody>
          <a:bodyPr>
            <a:spAutoFit/>
          </a:bodyPr>
          <a:lstStyle/>
          <a:p>
            <a:pPr fontAlgn="auto">
              <a:spcBef>
                <a:spcPts val="0"/>
              </a:spcBef>
              <a:spcAft>
                <a:spcPts val="0"/>
              </a:spcAft>
              <a:defRPr/>
            </a:pPr>
            <a:r>
              <a:rPr lang="en-US" dirty="0">
                <a:solidFill>
                  <a:schemeClr val="accent1">
                    <a:lumMod val="60000"/>
                    <a:lumOff val="40000"/>
                  </a:schemeClr>
                </a:solidFill>
                <a:latin typeface="+mn-lt"/>
              </a:rPr>
              <a:t>My Mom found this in when she was cleaning things up. It is a clipping from our church bulletin from 1976. It was taped inside the top of my Dad’s toolbox so that every day when he would open up his tools to start the workday he would be reminded why “God is looking for men”.</a:t>
            </a:r>
          </a:p>
        </p:txBody>
      </p:sp>
    </p:spTree>
  </p:cSld>
  <p:clrMapOvr>
    <a:masterClrMapping/>
  </p:clrMapOvr>
  <p:transition spd="slow" advClick="0" advTm="55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2400" dirty="0" smtClean="0"/>
              <a:t>Fletcher Felix Bilbrey(10/23/1869-8/2/1947) and wife, Rebecca Anne (Annie Anderson, E.O. Anderson’s sister, 11/30/1870 - 1/10/1934)</a:t>
            </a:r>
            <a:endParaRPr lang="en-US" sz="24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24200" y="1828800"/>
            <a:ext cx="5580063" cy="3895725"/>
          </a:xfrm>
          <a:prstGeom prst="rect">
            <a:avLst/>
          </a:prstGeom>
          <a:ln w="38100">
            <a:solidFill>
              <a:schemeClr val="accent1">
                <a:lumMod val="75000"/>
              </a:schemeClr>
            </a:solidFill>
          </a:ln>
        </p:spPr>
      </p:pic>
      <p:sp>
        <p:nvSpPr>
          <p:cNvPr id="5" name="TextBox 4"/>
          <p:cNvSpPr txBox="1"/>
          <p:nvPr/>
        </p:nvSpPr>
        <p:spPr>
          <a:xfrm>
            <a:off x="304800" y="1752600"/>
            <a:ext cx="2667000" cy="4278313"/>
          </a:xfrm>
          <a:prstGeom prst="rect">
            <a:avLst/>
          </a:prstGeom>
          <a:noFill/>
        </p:spPr>
        <p:txBody>
          <a:bodyPr>
            <a:spAutoFit/>
          </a:bodyPr>
          <a:lstStyle/>
          <a:p>
            <a:pPr algn="ctr" fontAlgn="auto">
              <a:spcBef>
                <a:spcPts val="0"/>
              </a:spcBef>
              <a:spcAft>
                <a:spcPts val="0"/>
              </a:spcAft>
              <a:defRPr/>
            </a:pPr>
            <a:r>
              <a:rPr lang="en-US" sz="1600" u="sng" dirty="0">
                <a:solidFill>
                  <a:schemeClr val="accent1">
                    <a:lumMod val="60000"/>
                    <a:lumOff val="40000"/>
                  </a:schemeClr>
                </a:solidFill>
                <a:latin typeface="+mn-lt"/>
              </a:rPr>
              <a:t>Children of </a:t>
            </a:r>
          </a:p>
          <a:p>
            <a:pPr algn="ctr" fontAlgn="auto">
              <a:spcBef>
                <a:spcPts val="0"/>
              </a:spcBef>
              <a:spcAft>
                <a:spcPts val="0"/>
              </a:spcAft>
              <a:defRPr/>
            </a:pPr>
            <a:r>
              <a:rPr lang="en-US" sz="1600" u="sng" dirty="0">
                <a:solidFill>
                  <a:schemeClr val="accent1">
                    <a:lumMod val="60000"/>
                    <a:lumOff val="40000"/>
                  </a:schemeClr>
                </a:solidFill>
                <a:latin typeface="+mn-lt"/>
              </a:rPr>
              <a:t>Fletcher and Rebecca: </a:t>
            </a:r>
          </a:p>
          <a:p>
            <a:pPr algn="ctr" fontAlgn="auto">
              <a:spcBef>
                <a:spcPts val="0"/>
              </a:spcBef>
              <a:spcAft>
                <a:spcPts val="0"/>
              </a:spcAft>
              <a:defRPr/>
            </a:pPr>
            <a:endParaRPr lang="en-US" sz="1600" dirty="0">
              <a:solidFill>
                <a:schemeClr val="accent1">
                  <a:lumMod val="60000"/>
                  <a:lumOff val="40000"/>
                </a:schemeClr>
              </a:solidFill>
              <a:latin typeface="+mn-lt"/>
            </a:endParaRPr>
          </a:p>
          <a:p>
            <a:pPr fontAlgn="auto">
              <a:spcBef>
                <a:spcPts val="0"/>
              </a:spcBef>
              <a:spcAft>
                <a:spcPts val="0"/>
              </a:spcAft>
              <a:buFont typeface="Arial" pitchFamily="34" charset="0"/>
              <a:buChar char="•"/>
              <a:defRPr/>
            </a:pPr>
            <a:r>
              <a:rPr lang="en-US" sz="1600" dirty="0" err="1">
                <a:solidFill>
                  <a:schemeClr val="accent1">
                    <a:lumMod val="60000"/>
                    <a:lumOff val="40000"/>
                  </a:schemeClr>
                </a:solidFill>
                <a:latin typeface="+mn-lt"/>
              </a:rPr>
              <a:t>Louvenia</a:t>
            </a:r>
            <a:r>
              <a:rPr lang="en-US" sz="1600" dirty="0">
                <a:solidFill>
                  <a:schemeClr val="accent1">
                    <a:lumMod val="60000"/>
                    <a:lumOff val="40000"/>
                  </a:schemeClr>
                </a:solidFill>
                <a:latin typeface="+mn-lt"/>
              </a:rPr>
              <a:t> Ova (8/22/1894-7/11/73) married Floyd Ledbetter; </a:t>
            </a:r>
          </a:p>
          <a:p>
            <a:pPr fontAlgn="auto">
              <a:spcBef>
                <a:spcPts val="0"/>
              </a:spcBef>
              <a:spcAft>
                <a:spcPts val="0"/>
              </a:spcAft>
              <a:buFont typeface="Arial" pitchFamily="34" charset="0"/>
              <a:buChar char="•"/>
              <a:defRPr/>
            </a:pPr>
            <a:r>
              <a:rPr lang="en-US" sz="1600" dirty="0">
                <a:solidFill>
                  <a:schemeClr val="accent1">
                    <a:lumMod val="60000"/>
                    <a:lumOff val="40000"/>
                  </a:schemeClr>
                </a:solidFill>
                <a:latin typeface="+mn-lt"/>
              </a:rPr>
              <a:t>Lester B (12/17/1895-12/6/1971) married Etta Matthews ; </a:t>
            </a:r>
          </a:p>
          <a:p>
            <a:pPr fontAlgn="auto">
              <a:spcBef>
                <a:spcPts val="0"/>
              </a:spcBef>
              <a:spcAft>
                <a:spcPts val="0"/>
              </a:spcAft>
              <a:buFont typeface="Arial" pitchFamily="34" charset="0"/>
              <a:buChar char="•"/>
              <a:defRPr/>
            </a:pPr>
            <a:r>
              <a:rPr lang="en-US" sz="1600" dirty="0">
                <a:solidFill>
                  <a:schemeClr val="accent1">
                    <a:lumMod val="60000"/>
                    <a:lumOff val="40000"/>
                  </a:schemeClr>
                </a:solidFill>
                <a:latin typeface="+mn-lt"/>
              </a:rPr>
              <a:t>Ella Mae (4/19/1897-1/29/1979) married Kelly </a:t>
            </a:r>
            <a:r>
              <a:rPr lang="en-US" sz="1600" dirty="0" err="1">
                <a:solidFill>
                  <a:schemeClr val="accent1">
                    <a:lumMod val="60000"/>
                    <a:lumOff val="40000"/>
                  </a:schemeClr>
                </a:solidFill>
                <a:latin typeface="+mn-lt"/>
              </a:rPr>
              <a:t>Laycock</a:t>
            </a:r>
            <a:r>
              <a:rPr lang="en-US" sz="1600" dirty="0">
                <a:solidFill>
                  <a:schemeClr val="accent1">
                    <a:lumMod val="60000"/>
                    <a:lumOff val="40000"/>
                  </a:schemeClr>
                </a:solidFill>
                <a:latin typeface="+mn-lt"/>
              </a:rPr>
              <a:t>; </a:t>
            </a:r>
          </a:p>
          <a:p>
            <a:pPr fontAlgn="auto">
              <a:spcBef>
                <a:spcPts val="0"/>
              </a:spcBef>
              <a:spcAft>
                <a:spcPts val="0"/>
              </a:spcAft>
              <a:buFont typeface="Arial" pitchFamily="34" charset="0"/>
              <a:buChar char="•"/>
              <a:defRPr/>
            </a:pPr>
            <a:r>
              <a:rPr lang="en-US" sz="1600" dirty="0">
                <a:solidFill>
                  <a:schemeClr val="accent1">
                    <a:lumMod val="60000"/>
                    <a:lumOff val="40000"/>
                  </a:schemeClr>
                </a:solidFill>
                <a:latin typeface="+mn-lt"/>
              </a:rPr>
              <a:t>Dora </a:t>
            </a:r>
            <a:r>
              <a:rPr lang="en-US" sz="1600" dirty="0" err="1">
                <a:solidFill>
                  <a:schemeClr val="accent1">
                    <a:lumMod val="60000"/>
                    <a:lumOff val="40000"/>
                  </a:schemeClr>
                </a:solidFill>
                <a:latin typeface="+mn-lt"/>
              </a:rPr>
              <a:t>Essa</a:t>
            </a:r>
            <a:r>
              <a:rPr lang="en-US" sz="1600" dirty="0">
                <a:solidFill>
                  <a:schemeClr val="accent1">
                    <a:lumMod val="60000"/>
                    <a:lumOff val="40000"/>
                  </a:schemeClr>
                </a:solidFill>
                <a:latin typeface="+mn-lt"/>
              </a:rPr>
              <a:t> (4/30/1899) married Troy Murphy; </a:t>
            </a:r>
          </a:p>
          <a:p>
            <a:pPr fontAlgn="auto">
              <a:spcBef>
                <a:spcPts val="0"/>
              </a:spcBef>
              <a:spcAft>
                <a:spcPts val="0"/>
              </a:spcAft>
              <a:buFont typeface="Arial" pitchFamily="34" charset="0"/>
              <a:buChar char="•"/>
              <a:defRPr/>
            </a:pPr>
            <a:r>
              <a:rPr lang="en-US" sz="1600" dirty="0">
                <a:solidFill>
                  <a:schemeClr val="accent1">
                    <a:lumMod val="60000"/>
                    <a:lumOff val="40000"/>
                  </a:schemeClr>
                </a:solidFill>
                <a:latin typeface="+mn-lt"/>
              </a:rPr>
              <a:t>Mary Elizabeth (1/9/1901) married Jim Beasley.</a:t>
            </a:r>
          </a:p>
        </p:txBody>
      </p:sp>
    </p:spTree>
  </p:cSld>
  <p:clrMapOvr>
    <a:masterClrMapping/>
  </p:clrMapOvr>
  <p:transition spd="slow" advClick="0" advTm="800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October 2010</a:t>
            </a:r>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4400" y="1524000"/>
            <a:ext cx="6970713" cy="5006975"/>
          </a:xfrm>
          <a:prstGeom prst="rect">
            <a:avLst/>
          </a:prstGeom>
          <a:ln w="38100">
            <a:solidFill>
              <a:schemeClr val="accent1">
                <a:lumMod val="75000"/>
              </a:schemeClr>
            </a:solidFill>
          </a:ln>
        </p:spPr>
      </p:pic>
      <p:sp>
        <p:nvSpPr>
          <p:cNvPr id="56323" name="TextBox 2"/>
          <p:cNvSpPr txBox="1">
            <a:spLocks noChangeArrowheads="1"/>
          </p:cNvSpPr>
          <p:nvPr/>
        </p:nvSpPr>
        <p:spPr bwMode="auto">
          <a:xfrm>
            <a:off x="3241675" y="5600700"/>
            <a:ext cx="2701925" cy="647700"/>
          </a:xfrm>
          <a:prstGeom prst="rect">
            <a:avLst/>
          </a:prstGeom>
          <a:noFill/>
          <a:ln w="9525">
            <a:noFill/>
            <a:miter lim="800000"/>
            <a:headEnd/>
            <a:tailEnd/>
          </a:ln>
        </p:spPr>
        <p:txBody>
          <a:bodyPr>
            <a:spAutoFit/>
          </a:bodyPr>
          <a:lstStyle/>
          <a:p>
            <a:pPr algn="ctr"/>
            <a:r>
              <a:rPr lang="en-US" sz="1200">
                <a:solidFill>
                  <a:schemeClr val="bg1"/>
                </a:solidFill>
                <a:latin typeface="Book Antiqua" pitchFamily="18" charset="0"/>
              </a:rPr>
              <a:t>Back: Tim, Caleb,Joseph,Seth,Isaac</a:t>
            </a:r>
          </a:p>
          <a:p>
            <a:pPr algn="ctr"/>
            <a:r>
              <a:rPr lang="en-US" sz="1200">
                <a:solidFill>
                  <a:schemeClr val="bg1"/>
                </a:solidFill>
                <a:latin typeface="Book Antiqua" pitchFamily="18" charset="0"/>
              </a:rPr>
              <a:t>Middle: James, Valeta, Elsie</a:t>
            </a:r>
          </a:p>
          <a:p>
            <a:pPr algn="ctr"/>
            <a:r>
              <a:rPr lang="en-US" sz="1200">
                <a:solidFill>
                  <a:schemeClr val="bg1"/>
                </a:solidFill>
                <a:latin typeface="Book Antiqua" pitchFamily="18" charset="0"/>
              </a:rPr>
              <a:t>Front: Earl</a:t>
            </a:r>
          </a:p>
        </p:txBody>
      </p:sp>
    </p:spTree>
  </p:cSld>
  <p:clrMapOvr>
    <a:masterClrMapping/>
  </p:clrMapOvr>
  <p:transition spd="slow" advClick="0" advTm="1000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Anderson_Dad_Memorial\Verlin'sFamilyAirport_200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800" y="304800"/>
            <a:ext cx="4572000" cy="2689225"/>
          </a:xfrm>
          <a:prstGeom prst="rect">
            <a:avLst/>
          </a:prstGeom>
          <a:noFill/>
          <a:ln w="38100">
            <a:solidFill>
              <a:schemeClr val="accent1">
                <a:lumMod val="75000"/>
              </a:schemeClr>
            </a:solidFill>
          </a:ln>
        </p:spPr>
      </p:pic>
      <p:sp>
        <p:nvSpPr>
          <p:cNvPr id="5" name="TextBox 4"/>
          <p:cNvSpPr txBox="1"/>
          <p:nvPr/>
        </p:nvSpPr>
        <p:spPr>
          <a:xfrm>
            <a:off x="1219200" y="2532063"/>
            <a:ext cx="2438400" cy="461962"/>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Earl, Verlin, Corbin, Cara, Cason</a:t>
            </a:r>
          </a:p>
          <a:p>
            <a:pPr algn="ctr" fontAlgn="auto">
              <a:spcBef>
                <a:spcPts val="0"/>
              </a:spcBef>
              <a:spcAft>
                <a:spcPts val="0"/>
              </a:spcAft>
              <a:defRPr/>
            </a:pPr>
            <a:r>
              <a:rPr lang="en-US" sz="1200" dirty="0">
                <a:solidFill>
                  <a:schemeClr val="accent1">
                    <a:lumMod val="60000"/>
                    <a:lumOff val="40000"/>
                  </a:schemeClr>
                </a:solidFill>
                <a:latin typeface="+mn-lt"/>
              </a:rPr>
              <a:t>2001</a:t>
            </a:r>
          </a:p>
        </p:txBody>
      </p:sp>
      <p:pic>
        <p:nvPicPr>
          <p:cNvPr id="10243" name="Picture 3" descr="E:\Anderson_Dad_Memorial\Vicki with Mom Da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9800" y="1066800"/>
            <a:ext cx="2514600" cy="4886325"/>
          </a:xfrm>
          <a:prstGeom prst="rect">
            <a:avLst/>
          </a:prstGeom>
          <a:noFill/>
          <a:ln w="38100">
            <a:solidFill>
              <a:schemeClr val="accent1">
                <a:lumMod val="75000"/>
              </a:schemeClr>
            </a:solidFill>
          </a:ln>
        </p:spPr>
      </p:pic>
      <p:pic>
        <p:nvPicPr>
          <p:cNvPr id="10245" name="Picture 5" descr="E:\Anderson_Dad_Memorial\January 200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3276600"/>
            <a:ext cx="5000625" cy="3276600"/>
          </a:xfrm>
          <a:prstGeom prst="rect">
            <a:avLst/>
          </a:prstGeom>
          <a:noFill/>
          <a:ln w="38100">
            <a:solidFill>
              <a:schemeClr val="accent1">
                <a:lumMod val="75000"/>
              </a:schemeClr>
            </a:solidFill>
          </a:ln>
        </p:spPr>
      </p:pic>
      <p:sp>
        <p:nvSpPr>
          <p:cNvPr id="9" name="TextBox 8"/>
          <p:cNvSpPr txBox="1"/>
          <p:nvPr/>
        </p:nvSpPr>
        <p:spPr>
          <a:xfrm>
            <a:off x="381000" y="5953125"/>
            <a:ext cx="5000625" cy="646113"/>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Back: Tim, Cason, Verlin, Joseph</a:t>
            </a:r>
          </a:p>
          <a:p>
            <a:pPr algn="ctr" fontAlgn="auto">
              <a:spcBef>
                <a:spcPts val="0"/>
              </a:spcBef>
              <a:spcAft>
                <a:spcPts val="0"/>
              </a:spcAft>
              <a:defRPr/>
            </a:pPr>
            <a:r>
              <a:rPr lang="en-US" sz="1200" dirty="0">
                <a:solidFill>
                  <a:schemeClr val="accent1">
                    <a:lumMod val="60000"/>
                    <a:lumOff val="40000"/>
                  </a:schemeClr>
                </a:solidFill>
                <a:latin typeface="+mn-lt"/>
              </a:rPr>
              <a:t>Front: Caleb, Earl, Cara </a:t>
            </a:r>
          </a:p>
          <a:p>
            <a:pPr algn="ctr" fontAlgn="auto">
              <a:spcBef>
                <a:spcPts val="0"/>
              </a:spcBef>
              <a:spcAft>
                <a:spcPts val="0"/>
              </a:spcAft>
              <a:defRPr/>
            </a:pPr>
            <a:r>
              <a:rPr lang="en-US" sz="1200" dirty="0">
                <a:solidFill>
                  <a:schemeClr val="accent1">
                    <a:lumMod val="60000"/>
                    <a:lumOff val="40000"/>
                  </a:schemeClr>
                </a:solidFill>
                <a:latin typeface="+mn-lt"/>
              </a:rPr>
              <a:t>2003</a:t>
            </a:r>
            <a:endParaRPr lang="en-US" dirty="0">
              <a:solidFill>
                <a:schemeClr val="accent1">
                  <a:lumMod val="60000"/>
                  <a:lumOff val="40000"/>
                </a:schemeClr>
              </a:solidFill>
              <a:latin typeface="+mn-lt"/>
            </a:endParaRPr>
          </a:p>
        </p:txBody>
      </p:sp>
      <p:sp>
        <p:nvSpPr>
          <p:cNvPr id="2" name="TextBox 1"/>
          <p:cNvSpPr txBox="1"/>
          <p:nvPr/>
        </p:nvSpPr>
        <p:spPr>
          <a:xfrm>
            <a:off x="6400800" y="6172200"/>
            <a:ext cx="1981200" cy="276225"/>
          </a:xfrm>
          <a:prstGeom prst="rect">
            <a:avLst/>
          </a:prstGeom>
          <a:noFill/>
        </p:spPr>
        <p:txBody>
          <a:bodyPr>
            <a:spAutoFit/>
          </a:bodyPr>
          <a:lstStyle/>
          <a:p>
            <a:pPr fontAlgn="auto">
              <a:spcBef>
                <a:spcPts val="0"/>
              </a:spcBef>
              <a:spcAft>
                <a:spcPts val="0"/>
              </a:spcAft>
              <a:defRPr/>
            </a:pPr>
            <a:r>
              <a:rPr lang="en-US" sz="1200" dirty="0">
                <a:solidFill>
                  <a:schemeClr val="accent1">
                    <a:lumMod val="60000"/>
                    <a:lumOff val="40000"/>
                  </a:schemeClr>
                </a:solidFill>
                <a:latin typeface="+mn-lt"/>
              </a:rPr>
              <a:t>Vicki with Mom and Dad</a:t>
            </a:r>
          </a:p>
        </p:txBody>
      </p:sp>
    </p:spTree>
  </p:cSld>
  <p:clrMapOvr>
    <a:masterClrMapping/>
  </p:clrMapOvr>
  <p:transition spd="slow" advClick="0" advTm="1000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ara_Dec 2010.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457200"/>
            <a:ext cx="4394200" cy="3733800"/>
          </a:xfrm>
          <a:prstGeom prst="rect">
            <a:avLst/>
          </a:prstGeom>
          <a:noFill/>
          <a:ln w="38100">
            <a:solidFill>
              <a:schemeClr val="accent1">
                <a:lumMod val="75000"/>
              </a:schemeClr>
            </a:solidFill>
          </a:ln>
          <a:extLst/>
        </p:spPr>
      </p:pic>
      <p:pic>
        <p:nvPicPr>
          <p:cNvPr id="1027" name="Picture 3" descr="F:\Cason_Dec 201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48200" y="1985963"/>
            <a:ext cx="4005263" cy="4410075"/>
          </a:xfrm>
          <a:prstGeom prst="rect">
            <a:avLst/>
          </a:prstGeom>
          <a:noFill/>
          <a:ln w="38100">
            <a:solidFill>
              <a:schemeClr val="accent1">
                <a:lumMod val="75000"/>
              </a:schemeClr>
            </a:solidFill>
          </a:ln>
          <a:extLst/>
        </p:spPr>
      </p:pic>
      <p:sp>
        <p:nvSpPr>
          <p:cNvPr id="2" name="TextBox 1"/>
          <p:cNvSpPr txBox="1"/>
          <p:nvPr/>
        </p:nvSpPr>
        <p:spPr>
          <a:xfrm>
            <a:off x="990600" y="4191000"/>
            <a:ext cx="2971800" cy="276225"/>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Cara and Grandpa, December 2010</a:t>
            </a:r>
          </a:p>
        </p:txBody>
      </p:sp>
      <p:sp>
        <p:nvSpPr>
          <p:cNvPr id="5" name="TextBox 4"/>
          <p:cNvSpPr txBox="1"/>
          <p:nvPr/>
        </p:nvSpPr>
        <p:spPr>
          <a:xfrm>
            <a:off x="5257800" y="6396038"/>
            <a:ext cx="2971800" cy="276225"/>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Cason and Grandpa, December 2010</a:t>
            </a:r>
          </a:p>
        </p:txBody>
      </p:sp>
      <p:sp>
        <p:nvSpPr>
          <p:cNvPr id="3" name="TextBox 2"/>
          <p:cNvSpPr txBox="1"/>
          <p:nvPr/>
        </p:nvSpPr>
        <p:spPr>
          <a:xfrm>
            <a:off x="990600" y="4629150"/>
            <a:ext cx="3276600" cy="2062163"/>
          </a:xfrm>
          <a:prstGeom prst="rect">
            <a:avLst/>
          </a:prstGeom>
          <a:noFill/>
        </p:spPr>
        <p:txBody>
          <a:bodyPr>
            <a:spAutoFit/>
          </a:bodyPr>
          <a:lstStyle/>
          <a:p>
            <a:pPr fontAlgn="auto">
              <a:spcBef>
                <a:spcPts val="0"/>
              </a:spcBef>
              <a:spcAft>
                <a:spcPts val="0"/>
              </a:spcAft>
              <a:defRPr/>
            </a:pPr>
            <a:r>
              <a:rPr lang="en-US" sz="1600" dirty="0">
                <a:solidFill>
                  <a:schemeClr val="accent1">
                    <a:lumMod val="60000"/>
                    <a:lumOff val="40000"/>
                  </a:schemeClr>
                </a:solidFill>
                <a:latin typeface="+mn-lt"/>
              </a:rPr>
              <a:t>Corbin and Caleb couldn’t be here for their Grandpa’s funeral… Corbin was in Ghana and Caleb was in Afghanistan.  However, Grandma A put their pictures on display near Grandpa to serve as reminders of their thoughts and prayers.</a:t>
            </a:r>
          </a:p>
        </p:txBody>
      </p:sp>
    </p:spTree>
  </p:cSld>
  <p:clrMapOvr>
    <a:masterClrMapping/>
  </p:clrMapOvr>
  <p:transition spd="slow" advClick="0" advTm="1100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Order of Service</a:t>
            </a:r>
            <a:endParaRPr lang="en-US" dirty="0"/>
          </a:p>
        </p:txBody>
      </p:sp>
      <p:sp>
        <p:nvSpPr>
          <p:cNvPr id="59394" name="Content Placeholder 2"/>
          <p:cNvSpPr>
            <a:spLocks noGrp="1"/>
          </p:cNvSpPr>
          <p:nvPr>
            <p:ph idx="1"/>
          </p:nvPr>
        </p:nvSpPr>
        <p:spPr>
          <a:xfrm>
            <a:off x="457200" y="1295400"/>
            <a:ext cx="8382000" cy="4953000"/>
          </a:xfrm>
        </p:spPr>
        <p:txBody>
          <a:bodyPr/>
          <a:lstStyle/>
          <a:p>
            <a:pPr eaLnBrk="1" hangingPunct="1">
              <a:buFont typeface="Wingdings 2" pitchFamily="18" charset="2"/>
              <a:buNone/>
            </a:pPr>
            <a:r>
              <a:rPr lang="en-US" sz="1600" smtClean="0">
                <a:solidFill>
                  <a:srgbClr val="E2D5A3"/>
                </a:solidFill>
              </a:rPr>
              <a:t> 	Organ Prelude			Janice Johnson</a:t>
            </a:r>
          </a:p>
          <a:p>
            <a:pPr eaLnBrk="1" hangingPunct="1"/>
            <a:r>
              <a:rPr lang="en-US" sz="1600" smtClean="0">
                <a:solidFill>
                  <a:srgbClr val="E2D5A3"/>
                </a:solidFill>
              </a:rPr>
              <a:t>Invocation:				Tim Boehnlein</a:t>
            </a:r>
          </a:p>
          <a:p>
            <a:pPr eaLnBrk="1" hangingPunct="1"/>
            <a:r>
              <a:rPr lang="en-US" sz="1600" smtClean="0">
                <a:solidFill>
                  <a:srgbClr val="E2D5A3"/>
                </a:solidFill>
              </a:rPr>
              <a:t>I’ll Fly Away:				Verlin Anderson </a:t>
            </a:r>
          </a:p>
          <a:p>
            <a:pPr eaLnBrk="1" hangingPunct="1"/>
            <a:r>
              <a:rPr lang="en-US" sz="1600" smtClean="0">
                <a:solidFill>
                  <a:srgbClr val="E2D5A3"/>
                </a:solidFill>
              </a:rPr>
              <a:t>Lessons on Life			Valeta Boehnlein	</a:t>
            </a:r>
          </a:p>
          <a:p>
            <a:pPr eaLnBrk="1" hangingPunct="1"/>
            <a:r>
              <a:rPr lang="en-US" sz="1600" smtClean="0">
                <a:solidFill>
                  <a:srgbClr val="E2D5A3"/>
                </a:solidFill>
              </a:rPr>
              <a:t>Amazing Grace	 		Verlin (possibly share brief bio. of 						Dad A’s life)</a:t>
            </a:r>
          </a:p>
          <a:p>
            <a:pPr eaLnBrk="1" hangingPunct="1"/>
            <a:r>
              <a:rPr lang="en-US" sz="1600" smtClean="0">
                <a:solidFill>
                  <a:srgbClr val="E2D5A3"/>
                </a:solidFill>
              </a:rPr>
              <a:t>Read e-mail from Debbie Anderson:	Cara Anderson</a:t>
            </a:r>
          </a:p>
          <a:p>
            <a:pPr eaLnBrk="1" hangingPunct="1"/>
            <a:r>
              <a:rPr lang="en-US" sz="1600" smtClean="0">
                <a:solidFill>
                  <a:srgbClr val="E2D5A3"/>
                </a:solidFill>
              </a:rPr>
              <a:t>Read Roger Cooper’s Comments:		Dr. Neil Gilliland</a:t>
            </a:r>
          </a:p>
          <a:p>
            <a:pPr eaLnBrk="1" hangingPunct="1"/>
            <a:r>
              <a:rPr lang="en-US" sz="1600" smtClean="0">
                <a:solidFill>
                  <a:srgbClr val="E2D5A3"/>
                </a:solidFill>
              </a:rPr>
              <a:t>Read e-mail from Steve Riggs:		Cason Anderson	</a:t>
            </a:r>
          </a:p>
          <a:p>
            <a:pPr eaLnBrk="1" hangingPunct="1"/>
            <a:r>
              <a:rPr lang="en-US" sz="1600" smtClean="0">
                <a:solidFill>
                  <a:srgbClr val="E2D5A3"/>
                </a:solidFill>
              </a:rPr>
              <a:t>Open sharing (come to podium)		Brief Anecdotal remembrances</a:t>
            </a:r>
          </a:p>
          <a:p>
            <a:pPr eaLnBrk="1" hangingPunct="1"/>
            <a:r>
              <a:rPr lang="en-US" sz="1600" smtClean="0">
                <a:solidFill>
                  <a:srgbClr val="E2D5A3"/>
                </a:solidFill>
              </a:rPr>
              <a:t>Scripture Reading:			Vicki Anderson (chosen by Tom)</a:t>
            </a:r>
          </a:p>
          <a:p>
            <a:pPr eaLnBrk="1" hangingPunct="1"/>
            <a:r>
              <a:rPr lang="en-US" sz="1600" smtClean="0">
                <a:solidFill>
                  <a:srgbClr val="E2D5A3"/>
                </a:solidFill>
              </a:rPr>
              <a:t>Sermon 				Tom McCullough</a:t>
            </a:r>
          </a:p>
          <a:p>
            <a:pPr eaLnBrk="1" hangingPunct="1"/>
            <a:r>
              <a:rPr lang="en-US" sz="1600" i="1" smtClean="0">
                <a:solidFill>
                  <a:srgbClr val="E2D5A3"/>
                </a:solidFill>
              </a:rPr>
              <a:t>Looking for Men</a:t>
            </a:r>
            <a:r>
              <a:rPr lang="en-US" sz="1600" smtClean="0">
                <a:solidFill>
                  <a:srgbClr val="E2D5A3"/>
                </a:solidFill>
              </a:rPr>
              <a:t>			B Boys to read (Pastor Tom will share 						that Grandpa kept a copy in his tool box 					so he would see it every day before he 						would start work)</a:t>
            </a:r>
          </a:p>
          <a:p>
            <a:pPr eaLnBrk="1" hangingPunct="1"/>
            <a:r>
              <a:rPr lang="en-US" sz="1600" smtClean="0">
                <a:solidFill>
                  <a:srgbClr val="E2D5A3"/>
                </a:solidFill>
              </a:rPr>
              <a:t>What a Day That Will Be		Verlin </a:t>
            </a:r>
          </a:p>
          <a:p>
            <a:pPr eaLnBrk="1" hangingPunct="1"/>
            <a:endParaRPr lang="en-US" sz="1600" smtClean="0">
              <a:solidFill>
                <a:srgbClr val="E2D5A3"/>
              </a:solidFill>
            </a:endParaRPr>
          </a:p>
          <a:p>
            <a:pPr eaLnBrk="1" hangingPunct="1"/>
            <a:r>
              <a:rPr lang="en-US" sz="1600" smtClean="0">
                <a:solidFill>
                  <a:srgbClr val="E2D5A3"/>
                </a:solidFill>
              </a:rPr>
              <a:t>Musicians: Janice Johnson and Dean Wellman</a:t>
            </a:r>
          </a:p>
          <a:p>
            <a:pPr eaLnBrk="1" hangingPunct="1">
              <a:buFont typeface="Wingdings 2" pitchFamily="18" charset="2"/>
              <a:buNone/>
            </a:pPr>
            <a:r>
              <a:rPr lang="en-US" sz="1200" smtClean="0"/>
              <a:t> </a:t>
            </a:r>
          </a:p>
          <a:p>
            <a:pPr eaLnBrk="1" hangingPunct="1"/>
            <a:endParaRPr lang="en-US" sz="1200" smtClean="0"/>
          </a:p>
        </p:txBody>
      </p:sp>
    </p:spTree>
  </p:cSld>
  <p:clrMapOvr>
    <a:masterClrMapping/>
  </p:clrMapOvr>
  <p:transition spd="slow" advClick="0" advTm="1100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eaLnBrk="1" fontAlgn="auto" hangingPunct="1">
              <a:spcAft>
                <a:spcPts val="0"/>
              </a:spcAft>
              <a:defRPr/>
            </a:pPr>
            <a:r>
              <a:rPr lang="en-US" dirty="0"/>
              <a:t>Lessons on Life from my Dad</a:t>
            </a:r>
            <a:br>
              <a:rPr lang="en-US" dirty="0"/>
            </a:br>
            <a:endParaRPr lang="en-US" dirty="0"/>
          </a:p>
        </p:txBody>
      </p:sp>
      <p:sp>
        <p:nvSpPr>
          <p:cNvPr id="3" name="Content Placeholder 2"/>
          <p:cNvSpPr>
            <a:spLocks noGrp="1"/>
          </p:cNvSpPr>
          <p:nvPr>
            <p:ph idx="1"/>
          </p:nvPr>
        </p:nvSpPr>
        <p:spPr>
          <a:xfrm>
            <a:off x="457200" y="838200"/>
            <a:ext cx="8229600" cy="5791200"/>
          </a:xfrm>
        </p:spPr>
        <p:txBody>
          <a:bodyPr>
            <a:normAutofit fontScale="25000" lnSpcReduction="20000"/>
          </a:bodyPr>
          <a:lstStyle/>
          <a:p>
            <a:pPr marL="548640" indent="-411480" eaLnBrk="1" fontAlgn="auto" hangingPunct="1">
              <a:spcAft>
                <a:spcPts val="0"/>
              </a:spcAft>
              <a:buClr>
                <a:schemeClr val="tx1">
                  <a:shade val="95000"/>
                </a:schemeClr>
              </a:buClr>
              <a:buFont typeface="Wingdings 2"/>
              <a:buChar char=""/>
              <a:defRPr/>
            </a:pPr>
            <a:r>
              <a:rPr lang="en-US" sz="4800" dirty="0" smtClean="0">
                <a:solidFill>
                  <a:schemeClr val="accent1">
                    <a:lumMod val="60000"/>
                    <a:lumOff val="40000"/>
                  </a:schemeClr>
                </a:solidFill>
              </a:rPr>
              <a:t>My </a:t>
            </a:r>
            <a:r>
              <a:rPr lang="en-US" sz="4800" dirty="0">
                <a:solidFill>
                  <a:schemeClr val="accent1">
                    <a:lumMod val="60000"/>
                    <a:lumOff val="40000"/>
                  </a:schemeClr>
                </a:solidFill>
              </a:rPr>
              <a:t>memories of Dad are somewhat scattered. I tend to be more forgetful, but Vicki can remember minute details from when we were just small children. Some things do stick out though. Daddy never yelled. He rarely spanked…he left the day to day disciplining of us children to Mom…which  I am thankful that I never made as difficult as Vicki and Verlin did.  Since he worked afternoon and midnight shift and a lot of overtime, many times we didn’t see him during the week and only for a few hours on the weekend. But boy, he sure could make us feel awful about our behavior by simply talking to us and making us reflect on what we had done. </a:t>
            </a:r>
          </a:p>
          <a:p>
            <a:pPr marL="548640" indent="-411480" eaLnBrk="1" fontAlgn="auto" hangingPunct="1">
              <a:spcAft>
                <a:spcPts val="0"/>
              </a:spcAft>
              <a:buClr>
                <a:schemeClr val="tx1">
                  <a:shade val="95000"/>
                </a:schemeClr>
              </a:buClr>
              <a:buFont typeface="Wingdings 2"/>
              <a:buChar char=""/>
              <a:defRPr/>
            </a:pPr>
            <a:r>
              <a:rPr lang="en-US" sz="4800" dirty="0">
                <a:solidFill>
                  <a:schemeClr val="accent1">
                    <a:lumMod val="60000"/>
                    <a:lumOff val="40000"/>
                  </a:schemeClr>
                </a:solidFill>
              </a:rPr>
              <a:t>He worked hard to support our family and when he was home he was always ‘tinkering’. He always had a better idea about how something could be done. At work he submitted suggestions for ways to improve efficiency and to cut down costs for the company. At home, he would see a problem with the house or car and he would come up with ideas to ‘fix’ the problem so we wouldn’t have to pay for a repair. Sometimes we might have to pay a repair man to ‘fix’ it again…but Dad taught us about diligence…about sticking to a job until it is complete. </a:t>
            </a:r>
          </a:p>
          <a:p>
            <a:pPr marL="548640" indent="-411480" eaLnBrk="1" fontAlgn="auto" hangingPunct="1">
              <a:spcAft>
                <a:spcPts val="0"/>
              </a:spcAft>
              <a:buClr>
                <a:schemeClr val="tx1">
                  <a:shade val="95000"/>
                </a:schemeClr>
              </a:buClr>
              <a:buFont typeface="Wingdings 2"/>
              <a:buChar char=""/>
              <a:defRPr/>
            </a:pPr>
            <a:r>
              <a:rPr lang="en-US" sz="4800" dirty="0">
                <a:solidFill>
                  <a:schemeClr val="accent1">
                    <a:lumMod val="60000"/>
                    <a:lumOff val="40000"/>
                  </a:schemeClr>
                </a:solidFill>
              </a:rPr>
              <a:t>Summers were special. We would take 2 weeks off for vacation and spend some time in Tennessee with relatives and another week camping. Watching Daddy with his brothers and sisters was special. They had fun talking about their memories as children that let us know that family was important.   Stories about Pappy and picking out your ‘switch’ for a whipping or Mammie shooting the fox in the hen house; sometimes it was about Lloyd always being patient with him or Mekil  pinching him so Mammie would hold him or Fannie Lou saying she was thankful they weren’t ‘poor like other folk’. Some times Daddy told us about Dimple buying him his first pair of ‘store-bought overalls’ or Ella asking her date if he didn’t think she’d be too heavy to be carried home and about Evelyn’s date taking Daddy’s marbles and slinging them out in the yard. Other times it was about Cecil boxing or Vernon cutting hair in the army or Dow getting the toy for Christmas that none of the other brothers and sisters got…but after all, Dow was the baby! </a:t>
            </a:r>
          </a:p>
          <a:p>
            <a:pPr marL="548640" indent="-411480" eaLnBrk="1" fontAlgn="auto" hangingPunct="1">
              <a:spcAft>
                <a:spcPts val="0"/>
              </a:spcAft>
              <a:buClr>
                <a:schemeClr val="tx1">
                  <a:shade val="95000"/>
                </a:schemeClr>
              </a:buClr>
              <a:buFont typeface="Wingdings 2"/>
              <a:buChar char=""/>
              <a:defRPr/>
            </a:pPr>
            <a:r>
              <a:rPr lang="en-US" sz="4800" dirty="0">
                <a:solidFill>
                  <a:schemeClr val="accent1">
                    <a:lumMod val="60000"/>
                    <a:lumOff val="40000"/>
                  </a:schemeClr>
                </a:solidFill>
              </a:rPr>
              <a:t>When we were little, I remember that music was an important part of my Dad’s life. Anytime he could, he would be playing the guitar and singing. Sunday afternoon singings at Ten Mile were big events in our life! Mom and Dad would sing in quartets while we got spoiled by people in the congregation and fell asleep with song books glued to our cheeks. </a:t>
            </a:r>
          </a:p>
          <a:p>
            <a:pPr marL="548640" indent="-411480" eaLnBrk="1" fontAlgn="auto" hangingPunct="1">
              <a:spcAft>
                <a:spcPts val="0"/>
              </a:spcAft>
              <a:buClr>
                <a:schemeClr val="tx1">
                  <a:shade val="95000"/>
                </a:schemeClr>
              </a:buClr>
              <a:buFont typeface="Wingdings 2"/>
              <a:buChar char=""/>
              <a:defRPr/>
            </a:pPr>
            <a:r>
              <a:rPr lang="en-US" sz="4800" dirty="0">
                <a:solidFill>
                  <a:schemeClr val="accent1">
                    <a:lumMod val="60000"/>
                    <a:lumOff val="40000"/>
                  </a:schemeClr>
                </a:solidFill>
              </a:rPr>
              <a:t>As I grew up, I began to appreciate Dad’s sense of humor. He always had some corny joke or a ‘play on words’ or played a practical joke. He truly was a kid at heart. Sometimes that got him into trouble. Once when he was working afternoon shift and Mom stayed up late at night cleaning the house. Dad got home from work and while she was vacuuming he snuck up behind her and yelled “Boo”. Mom threw the vacuum at him! I don’t think he ever did that again!</a:t>
            </a:r>
          </a:p>
          <a:p>
            <a:pPr marL="548640" indent="-411480" eaLnBrk="1" fontAlgn="auto" hangingPunct="1">
              <a:spcAft>
                <a:spcPts val="0"/>
              </a:spcAft>
              <a:buClr>
                <a:schemeClr val="tx1">
                  <a:shade val="95000"/>
                </a:schemeClr>
              </a:buClr>
              <a:buFont typeface="Wingdings 2"/>
              <a:buChar char=""/>
              <a:defRPr/>
            </a:pPr>
            <a:r>
              <a:rPr lang="en-US" sz="4800" dirty="0">
                <a:solidFill>
                  <a:schemeClr val="accent1">
                    <a:lumMod val="60000"/>
                    <a:lumOff val="40000"/>
                  </a:schemeClr>
                </a:solidFill>
              </a:rPr>
              <a:t>I also remember his years of working with my Mom in Primary Church. He got to tell the Bible stories and he could make them come to life! When I was in high school and college, Daddy was on day shift. I would get up in the morning and every single morning I saw Daddy sitting in the living room reading his Bible to start the day. That left me with the overwhelming impression that God is important and you are NEVER too old to be faithful or to learn more about God.</a:t>
            </a:r>
          </a:p>
          <a:p>
            <a:pPr marL="137160" indent="0" eaLnBrk="1" fontAlgn="auto" hangingPunct="1">
              <a:spcAft>
                <a:spcPts val="0"/>
              </a:spcAft>
              <a:buClr>
                <a:schemeClr val="tx1">
                  <a:shade val="95000"/>
                </a:schemeClr>
              </a:buClr>
              <a:buFont typeface="Wingdings 2"/>
              <a:buNone/>
              <a:defRPr/>
            </a:pPr>
            <a:endParaRPr lang="en-US" sz="3200" dirty="0">
              <a:solidFill>
                <a:schemeClr val="accent1">
                  <a:lumMod val="60000"/>
                  <a:lumOff val="40000"/>
                </a:schemeClr>
              </a:solidFill>
            </a:endParaRPr>
          </a:p>
        </p:txBody>
      </p:sp>
    </p:spTree>
  </p:cSld>
  <p:clrMapOvr>
    <a:masterClrMapping/>
  </p:clrMapOvr>
  <p:transition spd="slow" advClick="0" advTm="5500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75325"/>
          </a:xfrm>
        </p:spPr>
        <p:txBody>
          <a:bodyPr>
            <a:normAutofit fontScale="40000" lnSpcReduction="20000"/>
          </a:bodyPr>
          <a:lstStyle/>
          <a:p>
            <a:pPr marL="548640" indent="-411480" eaLnBrk="1" fontAlgn="auto" hangingPunct="1">
              <a:spcAft>
                <a:spcPts val="0"/>
              </a:spcAft>
              <a:buClr>
                <a:schemeClr val="tx1">
                  <a:shade val="95000"/>
                </a:schemeClr>
              </a:buClr>
              <a:buFont typeface="Wingdings 2"/>
              <a:buChar char=""/>
              <a:defRPr/>
            </a:pPr>
            <a:r>
              <a:rPr lang="en-US" sz="3100" dirty="0">
                <a:solidFill>
                  <a:schemeClr val="accent1">
                    <a:lumMod val="60000"/>
                    <a:lumOff val="40000"/>
                  </a:schemeClr>
                </a:solidFill>
              </a:rPr>
              <a:t>He taught me the value of a dollar…or even a penny. Mom and Dad ALWAYS tithed! They showed me that everything we had was given to us by the grace of God and that we needed to show our reverence for Him by being good stewards. I remember when I was 12 years old and Krisan Hall wanted to go to the candy store on our bikes and I said I couldn’t. She knew I had some money, but I told her I couldn’t go spend it on candy because Daddy made us keep a ledger and then when he reviewed my expenses he would see that I spent it on candy!</a:t>
            </a:r>
          </a:p>
          <a:p>
            <a:pPr marL="548640" indent="-411480" eaLnBrk="1" fontAlgn="auto" hangingPunct="1">
              <a:spcAft>
                <a:spcPts val="0"/>
              </a:spcAft>
              <a:buClr>
                <a:schemeClr val="tx1">
                  <a:shade val="95000"/>
                </a:schemeClr>
              </a:buClr>
              <a:buFont typeface="Wingdings 2"/>
              <a:buChar char=""/>
              <a:defRPr/>
            </a:pPr>
            <a:r>
              <a:rPr lang="en-US" sz="3100" dirty="0">
                <a:solidFill>
                  <a:schemeClr val="accent1">
                    <a:lumMod val="60000"/>
                    <a:lumOff val="40000"/>
                  </a:schemeClr>
                </a:solidFill>
              </a:rPr>
              <a:t>When Tim and I started our family, Daddy became even more involved; he had retired by this time and he had more free time. However, he never poked his nose into our business, but as the children kept coming….and coming…and coming, he came over and helped feed them, put them down for naps, run trips to the grocery store, take them for walks, fix bikes, take them for rides in his pick up truck, go swimming with them, do grocery shopping for me, chop trees, dig rose bushes, plant grass, make snow men and simply, just love us.</a:t>
            </a:r>
          </a:p>
          <a:p>
            <a:pPr marL="548640" indent="-411480" eaLnBrk="1" fontAlgn="auto" hangingPunct="1">
              <a:spcAft>
                <a:spcPts val="0"/>
              </a:spcAft>
              <a:buClr>
                <a:schemeClr val="tx1">
                  <a:shade val="95000"/>
                </a:schemeClr>
              </a:buClr>
              <a:buFont typeface="Wingdings 2"/>
              <a:buChar char=""/>
              <a:defRPr/>
            </a:pPr>
            <a:r>
              <a:rPr lang="en-US" sz="3100" dirty="0">
                <a:solidFill>
                  <a:schemeClr val="accent1">
                    <a:lumMod val="60000"/>
                    <a:lumOff val="40000"/>
                  </a:schemeClr>
                </a:solidFill>
              </a:rPr>
              <a:t>As the grandkids grew older, Daddy paid for guitar lessons for Caleb and Seth. This also helped teach my kids navigational skills. By this time, Daddy was aging and sometimes he would forget the most direct way to get somewhere. Caleb learned which way was East, West, North and South by having to give Grandpa directions on how to get to guitar lessons. </a:t>
            </a:r>
          </a:p>
          <a:p>
            <a:pPr marL="548640" indent="-411480" eaLnBrk="1" fontAlgn="auto" hangingPunct="1">
              <a:spcAft>
                <a:spcPts val="0"/>
              </a:spcAft>
              <a:buClr>
                <a:schemeClr val="tx1">
                  <a:shade val="95000"/>
                </a:schemeClr>
              </a:buClr>
              <a:buFont typeface="Wingdings 2"/>
              <a:buChar char=""/>
              <a:defRPr/>
            </a:pPr>
            <a:r>
              <a:rPr lang="en-US" sz="3100" dirty="0">
                <a:solidFill>
                  <a:schemeClr val="accent1">
                    <a:lumMod val="60000"/>
                    <a:lumOff val="40000"/>
                  </a:schemeClr>
                </a:solidFill>
              </a:rPr>
              <a:t>As Daddy’s body slowed down, he still was able to show all of us a thing or two when it came to playing checkers! It amazed me how he would be able to back us into a corner and decimate us. </a:t>
            </a:r>
          </a:p>
          <a:p>
            <a:pPr marL="548640" indent="-411480" eaLnBrk="1" fontAlgn="auto" hangingPunct="1">
              <a:spcAft>
                <a:spcPts val="0"/>
              </a:spcAft>
              <a:buClr>
                <a:schemeClr val="tx1">
                  <a:shade val="95000"/>
                </a:schemeClr>
              </a:buClr>
              <a:buFont typeface="Wingdings 2"/>
              <a:buChar char=""/>
              <a:defRPr/>
            </a:pPr>
            <a:r>
              <a:rPr lang="en-US" sz="3100" dirty="0">
                <a:solidFill>
                  <a:schemeClr val="accent1">
                    <a:lumMod val="60000"/>
                    <a:lumOff val="40000"/>
                  </a:schemeClr>
                </a:solidFill>
              </a:rPr>
              <a:t>Even when Daddy’s mind wasn’t as sharp, he would come up with ways to keep you in the dark as to his condition.  A year ago Daddy was hospitalized and different professionals kept coming in to check on him and they would check his orientation…did he know his name, the date, where he was, etc.  He really didn’t know where he was but he didn’t want everyone else to know that he didn’t know. So here is how the questioning went: “Mr. Anderson, do you know where you are?”  Looking around the room, Daddy answered, “Well yes, I am in a building”. They smiled and replied, “Yes, Mr. Anderson. But, what kind of a building?”  Peering out the window at another wing of the hospital Daddy replied, “A brick building”. They laughed and said, “Yes that is true! But what kind of a brick building is </a:t>
            </a:r>
            <a:r>
              <a:rPr lang="en-US" sz="3100" dirty="0" smtClean="0">
                <a:solidFill>
                  <a:schemeClr val="accent1">
                    <a:lumMod val="60000"/>
                    <a:lumOff val="40000"/>
                  </a:schemeClr>
                </a:solidFill>
              </a:rPr>
              <a:t>it...is </a:t>
            </a:r>
            <a:r>
              <a:rPr lang="en-US" sz="3100" dirty="0">
                <a:solidFill>
                  <a:schemeClr val="accent1">
                    <a:lumMod val="60000"/>
                    <a:lumOff val="40000"/>
                  </a:schemeClr>
                </a:solidFill>
              </a:rPr>
              <a:t>there a name for it?” Daddy looked around the room and saw one of the hospital posters on the wall…and you could tell exactly when he processed the information by the twinkle in his eyes…he replied, “I believe I am in Henry Ford’s”.</a:t>
            </a:r>
          </a:p>
          <a:p>
            <a:pPr marL="548640" indent="-411480" eaLnBrk="1" fontAlgn="auto" hangingPunct="1">
              <a:spcAft>
                <a:spcPts val="0"/>
              </a:spcAft>
              <a:buClr>
                <a:schemeClr val="tx1">
                  <a:shade val="95000"/>
                </a:schemeClr>
              </a:buClr>
              <a:buFont typeface="Wingdings 2"/>
              <a:buChar char=""/>
              <a:defRPr/>
            </a:pPr>
            <a:r>
              <a:rPr lang="en-US" sz="3100" dirty="0">
                <a:solidFill>
                  <a:schemeClr val="accent1">
                    <a:lumMod val="60000"/>
                    <a:lumOff val="40000"/>
                  </a:schemeClr>
                </a:solidFill>
              </a:rPr>
              <a:t>When I look back over my Dad’s life, I don’t want to focus on these past few years when his body didn’t work the way he wanted it to…or when he couldn’t remember details or faces or names. I want to remember the way he lived: full of humor, ready to serve, wholeheartedly worshipping God, and loving his family.</a:t>
            </a:r>
          </a:p>
          <a:p>
            <a:pPr marL="548640" indent="-411480" eaLnBrk="1" fontAlgn="auto" hangingPunct="1">
              <a:spcAft>
                <a:spcPts val="0"/>
              </a:spcAft>
              <a:buClr>
                <a:schemeClr val="tx1">
                  <a:shade val="95000"/>
                </a:schemeClr>
              </a:buClr>
              <a:buFont typeface="Wingdings 2"/>
              <a:buChar char=""/>
              <a:defRPr/>
            </a:pPr>
            <a:r>
              <a:rPr lang="en-US" sz="3100" dirty="0">
                <a:solidFill>
                  <a:schemeClr val="accent1">
                    <a:lumMod val="60000"/>
                    <a:lumOff val="40000"/>
                  </a:schemeClr>
                </a:solidFill>
              </a:rPr>
              <a:t>I am so thankful for the heritage I have from my Dad. He wasn’t perfect…but he sure tried to do what he thought was right and what God wanted him to do…what better epitaph can there be for a life? </a:t>
            </a:r>
          </a:p>
          <a:p>
            <a:pPr marL="548640" indent="-411480" eaLnBrk="1" fontAlgn="auto" hangingPunct="1">
              <a:spcAft>
                <a:spcPts val="0"/>
              </a:spcAft>
              <a:buClr>
                <a:schemeClr val="tx1">
                  <a:shade val="95000"/>
                </a:schemeClr>
              </a:buClr>
              <a:buFont typeface="Wingdings 2"/>
              <a:buChar char=""/>
              <a:defRPr/>
            </a:pPr>
            <a:r>
              <a:rPr lang="en-US" sz="3100" dirty="0">
                <a:solidFill>
                  <a:schemeClr val="accent1">
                    <a:lumMod val="60000"/>
                    <a:lumOff val="40000"/>
                  </a:schemeClr>
                </a:solidFill>
              </a:rPr>
              <a:t>Thank you Daddy!</a:t>
            </a:r>
          </a:p>
          <a:p>
            <a:pPr marL="548640" indent="-411480" eaLnBrk="1" fontAlgn="auto" hangingPunct="1">
              <a:spcAft>
                <a:spcPts val="0"/>
              </a:spcAft>
              <a:buClr>
                <a:schemeClr val="tx1">
                  <a:shade val="95000"/>
                </a:schemeClr>
              </a:buClr>
              <a:buFont typeface="Wingdings 2"/>
              <a:buChar char=""/>
              <a:defRPr/>
            </a:pPr>
            <a:r>
              <a:rPr lang="en-US" sz="3100" dirty="0">
                <a:solidFill>
                  <a:schemeClr val="accent1">
                    <a:lumMod val="60000"/>
                    <a:lumOff val="40000"/>
                  </a:schemeClr>
                </a:solidFill>
              </a:rPr>
              <a:t>Valeta for the 3 V’s (Vicki, Valeta, Verlin)</a:t>
            </a:r>
          </a:p>
          <a:p>
            <a:pPr marL="548640" indent="-411480" eaLnBrk="1" fontAlgn="auto" hangingPunct="1">
              <a:spcAft>
                <a:spcPts val="0"/>
              </a:spcAft>
              <a:buClr>
                <a:schemeClr val="tx1">
                  <a:shade val="95000"/>
                </a:schemeClr>
              </a:buClr>
              <a:buFont typeface="Wingdings 2"/>
              <a:buChar char=""/>
              <a:defRPr/>
            </a:pPr>
            <a:r>
              <a:rPr lang="en-US" sz="3100" dirty="0">
                <a:solidFill>
                  <a:schemeClr val="accent1">
                    <a:lumMod val="60000"/>
                    <a:lumOff val="40000"/>
                  </a:schemeClr>
                </a:solidFill>
              </a:rPr>
              <a:t>January 2011</a:t>
            </a:r>
          </a:p>
          <a:p>
            <a:pPr marL="548640" indent="-411480" eaLnBrk="1" fontAlgn="auto" hangingPunct="1">
              <a:spcAft>
                <a:spcPts val="0"/>
              </a:spcAft>
              <a:buClr>
                <a:schemeClr val="tx1">
                  <a:shade val="95000"/>
                </a:schemeClr>
              </a:buClr>
              <a:buFont typeface="Wingdings 2"/>
              <a:buChar char=""/>
              <a:defRPr/>
            </a:pPr>
            <a:endParaRPr lang="en-US" dirty="0"/>
          </a:p>
        </p:txBody>
      </p:sp>
    </p:spTree>
  </p:cSld>
  <p:clrMapOvr>
    <a:masterClrMapping/>
  </p:clrMapOvr>
  <p:transition spd="slow" advClick="0" advTm="5500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Picture 3" descr="E:\Anderson_Dad_Memorial_2\EDA Funeral Song Sheet Inside.jpg"/>
          <p:cNvSpPr>
            <a:spLocks noChangeAspect="1" noChangeArrowheads="1"/>
          </p:cNvSpPr>
          <p:nvPr/>
        </p:nvSpPr>
        <p:spPr bwMode="auto">
          <a:xfrm rot="-6944821">
            <a:off x="3625850" y="742950"/>
            <a:ext cx="4248150" cy="5486400"/>
          </a:xfrm>
          <a:prstGeom prst="rect">
            <a:avLst/>
          </a:prstGeom>
          <a:noFill/>
          <a:ln w="38100">
            <a:solidFill>
              <a:srgbClr val="AF9738"/>
            </a:solidFill>
            <a:miter lim="800000"/>
            <a:headEnd/>
            <a:tailEnd/>
          </a:ln>
        </p:spPr>
        <p:txBody>
          <a:bodyPr/>
          <a:lstStyle/>
          <a:p>
            <a:endParaRPr lang="en-US"/>
          </a:p>
        </p:txBody>
      </p:sp>
      <p:pic>
        <p:nvPicPr>
          <p:cNvPr id="9218" name="Picture 2" descr="E:\Anderson_Dad_Memorial_2\EDA Funeral Song Sheet Front.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228600" y="1143000"/>
            <a:ext cx="2362200" cy="3695700"/>
          </a:xfrm>
          <a:ln w="38100">
            <a:solidFill>
              <a:schemeClr val="accent1">
                <a:lumMod val="75000"/>
              </a:schemeClr>
            </a:solidFill>
          </a:ln>
        </p:spPr>
      </p:pic>
      <p:pic>
        <p:nvPicPr>
          <p:cNvPr id="62468" name="Picture 4" descr="EDA Funeral Song Sheet Insid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539059">
            <a:off x="2971800" y="1371600"/>
            <a:ext cx="5486400" cy="4278313"/>
          </a:xfrm>
          <a:prstGeom prst="rect">
            <a:avLst/>
          </a:prstGeom>
          <a:noFill/>
        </p:spPr>
      </p:pic>
    </p:spTree>
  </p:cSld>
  <p:clrMapOvr>
    <a:masterClrMapping/>
  </p:clrMapOvr>
  <p:transition spd="slow" advClick="0" advTm="700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Visitation</a:t>
            </a:r>
            <a:endParaRPr lang="en-US" dirty="0"/>
          </a:p>
        </p:txBody>
      </p:sp>
      <p:pic>
        <p:nvPicPr>
          <p:cNvPr id="1026" name="Picture 2" descr="E:\Anderson_Dad_Memorial_2\Anderson_Dad_Funeral Home and Cemetery2011_01_24\Earl_Angle View_Casket_IMG_2559.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381000" y="1143000"/>
            <a:ext cx="3840163" cy="2879725"/>
          </a:xfrm>
          <a:ln w="38100">
            <a:solidFill>
              <a:schemeClr val="accent1">
                <a:lumMod val="75000"/>
              </a:schemeClr>
            </a:solidFill>
          </a:ln>
        </p:spPr>
      </p:pic>
      <p:pic>
        <p:nvPicPr>
          <p:cNvPr id="1027" name="Picture 3" descr="E:\Anderson_Dad_Memorial_2\Anderson_Dad_Funeral Home and Cemetery2011_01_24\Earl_Side View_Casket_IMG_256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95800" y="3048000"/>
            <a:ext cx="3886200" cy="2914650"/>
          </a:xfrm>
          <a:prstGeom prst="rect">
            <a:avLst/>
          </a:prstGeom>
          <a:noFill/>
          <a:ln w="38100">
            <a:solidFill>
              <a:schemeClr val="accent1">
                <a:lumMod val="75000"/>
              </a:schemeClr>
            </a:solidFill>
          </a:ln>
        </p:spPr>
      </p:pic>
    </p:spTree>
  </p:cSld>
  <p:clrMapOvr>
    <a:masterClrMapping/>
  </p:clrMapOvr>
  <p:transition spd="slow" advClick="0" advTm="7000">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Mausoleum</a:t>
            </a:r>
            <a:endParaRPr lang="en-US" dirty="0"/>
          </a:p>
        </p:txBody>
      </p:sp>
      <p:pic>
        <p:nvPicPr>
          <p:cNvPr id="2050" name="Picture 2" descr="E:\Anderson_Dad_Memorial_2\Anderson_Dad_Funeral Home and Cemetery2011_01_24\Tom at mauseleum_IMG_2571.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381000" y="1219200"/>
            <a:ext cx="2438400" cy="2895600"/>
          </a:xfrm>
          <a:ln w="38100">
            <a:solidFill>
              <a:schemeClr val="accent1">
                <a:lumMod val="75000"/>
              </a:schemeClr>
            </a:solidFill>
          </a:ln>
        </p:spPr>
      </p:pic>
      <p:pic>
        <p:nvPicPr>
          <p:cNvPr id="2051" name="Picture 3" descr="E:\Anderson_Dad_Memorial_2\Anderson_Dad_Funeral Home and Cemetery2011_01_24\Sideview of pallbearers_IMG_257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7800" y="1143000"/>
            <a:ext cx="3429000" cy="2782888"/>
          </a:xfrm>
          <a:prstGeom prst="rect">
            <a:avLst/>
          </a:prstGeom>
          <a:noFill/>
          <a:ln w="38100">
            <a:solidFill>
              <a:schemeClr val="accent1">
                <a:lumMod val="75000"/>
              </a:schemeClr>
            </a:solidFill>
          </a:ln>
        </p:spPr>
      </p:pic>
      <p:pic>
        <p:nvPicPr>
          <p:cNvPr id="2053" name="Picture 5" descr="E:\Anderson_Dad_Memorial_2\Anderson_Dad_Funeral Home and Cemetery2011_01_24\Earl at Mauseleum before honors_IMG_257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81200" y="3429000"/>
            <a:ext cx="5181600" cy="2968625"/>
          </a:xfrm>
          <a:prstGeom prst="rect">
            <a:avLst/>
          </a:prstGeom>
          <a:noFill/>
          <a:ln w="38100">
            <a:solidFill>
              <a:schemeClr val="accent1">
                <a:lumMod val="75000"/>
              </a:schemeClr>
            </a:solidFill>
          </a:ln>
        </p:spPr>
      </p:pic>
    </p:spTree>
  </p:cSld>
  <p:clrMapOvr>
    <a:masterClrMapping/>
  </p:clrMapOvr>
  <p:transition spd="slow" advClick="0" advTm="800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Veteran Honors</a:t>
            </a:r>
            <a:endParaRPr lang="en-US" dirty="0"/>
          </a:p>
        </p:txBody>
      </p:sp>
      <p:pic>
        <p:nvPicPr>
          <p:cNvPr id="4098" name="Picture 2" descr="E:\Anderson_Dad_Memorial_2\Anderson_Dad_Funeral Home and Cemetery2011_01_24\Honors 1_IMG_257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000" y="1295400"/>
            <a:ext cx="3759200" cy="2819400"/>
          </a:xfrm>
          <a:prstGeom prst="rect">
            <a:avLst/>
          </a:prstGeom>
          <a:noFill/>
          <a:ln w="38100">
            <a:solidFill>
              <a:schemeClr val="accent1">
                <a:lumMod val="75000"/>
              </a:schemeClr>
            </a:solidFill>
          </a:ln>
        </p:spPr>
      </p:pic>
      <p:pic>
        <p:nvPicPr>
          <p:cNvPr id="4099" name="Picture 3" descr="E:\Anderson_Dad_Memorial_2\Anderson_Dad_Funeral Home and Cemetery2011_01_24\Honors 2_IMG_257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1295400"/>
            <a:ext cx="3709988" cy="2782888"/>
          </a:xfrm>
          <a:prstGeom prst="rect">
            <a:avLst/>
          </a:prstGeom>
          <a:noFill/>
          <a:ln w="38100">
            <a:solidFill>
              <a:schemeClr val="accent1">
                <a:lumMod val="75000"/>
              </a:schemeClr>
            </a:solidFill>
          </a:ln>
        </p:spPr>
      </p:pic>
      <p:pic>
        <p:nvPicPr>
          <p:cNvPr id="4100" name="Picture 4" descr="E:\Anderson_Dad_Memorial_2\Anderson_Dad_Funeral Home and Cemetery2011_01_24\Honors 3_IMG_257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8200" y="3733800"/>
            <a:ext cx="3556000" cy="2667000"/>
          </a:xfrm>
          <a:prstGeom prst="rect">
            <a:avLst/>
          </a:prstGeom>
          <a:noFill/>
          <a:ln w="38100">
            <a:solidFill>
              <a:schemeClr val="accent1">
                <a:lumMod val="75000"/>
              </a:schemeClr>
            </a:solidFill>
          </a:ln>
        </p:spPr>
      </p:pic>
      <p:pic>
        <p:nvPicPr>
          <p:cNvPr id="4101" name="Picture 5" descr="E:\Anderson_Dad_Memorial_2\Anderson_Dad_Funeral Home and Cemetery2011_01_24\Honors 4_IMG_257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81600" y="3657600"/>
            <a:ext cx="3632200" cy="2724150"/>
          </a:xfrm>
          <a:prstGeom prst="rect">
            <a:avLst/>
          </a:prstGeom>
          <a:noFill/>
          <a:ln w="38100">
            <a:solidFill>
              <a:schemeClr val="accent1">
                <a:lumMod val="75000"/>
              </a:schemeClr>
            </a:solidFill>
          </a:ln>
        </p:spPr>
      </p:pic>
    </p:spTree>
  </p:cSld>
  <p:clrMapOvr>
    <a:masterClrMapping/>
  </p:clrMapOvr>
  <p:transition spd="slow" advClick="0" advTm="12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Elijah Oliver &amp; Lola Josie’s Family</a:t>
            </a:r>
            <a:br>
              <a:rPr lang="en-US" dirty="0" smtClean="0"/>
            </a:br>
            <a:r>
              <a:rPr lang="en-US" dirty="0" smtClean="0"/>
              <a:t>First Five Children</a:t>
            </a:r>
            <a:endParaRPr lang="en-US" dirty="0"/>
          </a:p>
        </p:txBody>
      </p:sp>
      <p:pic>
        <p:nvPicPr>
          <p:cNvPr id="7170" name="Picture 2" descr="E:\Anderson_Dad_Memorial_2\Anderson_EO and Lola and first 5 kids.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376238" y="1676400"/>
            <a:ext cx="7874000" cy="4495800"/>
          </a:xfrm>
          <a:ln w="38100">
            <a:solidFill>
              <a:schemeClr val="accent1">
                <a:lumMod val="75000"/>
              </a:schemeClr>
            </a:solidFill>
          </a:ln>
        </p:spPr>
      </p:pic>
      <p:sp>
        <p:nvSpPr>
          <p:cNvPr id="5" name="TextBox 4"/>
          <p:cNvSpPr txBox="1"/>
          <p:nvPr/>
        </p:nvSpPr>
        <p:spPr>
          <a:xfrm>
            <a:off x="1371600" y="6248400"/>
            <a:ext cx="6400800" cy="461963"/>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Left to right: Cecil , Lloyd, Elijah Oliver, Evelyn, Lola Josie, Ella, Dimple</a:t>
            </a:r>
          </a:p>
          <a:p>
            <a:pPr algn="ctr" fontAlgn="auto">
              <a:spcBef>
                <a:spcPts val="0"/>
              </a:spcBef>
              <a:spcAft>
                <a:spcPts val="0"/>
              </a:spcAft>
              <a:defRPr/>
            </a:pPr>
            <a:r>
              <a:rPr lang="en-US" sz="1200" dirty="0">
                <a:solidFill>
                  <a:schemeClr val="accent1">
                    <a:lumMod val="60000"/>
                    <a:lumOff val="40000"/>
                  </a:schemeClr>
                </a:solidFill>
                <a:latin typeface="+mn-lt"/>
              </a:rPr>
              <a:t>Oliver &amp; Lola were married September 26, 1909</a:t>
            </a:r>
          </a:p>
        </p:txBody>
      </p:sp>
    </p:spTree>
  </p:cSld>
  <p:clrMapOvr>
    <a:masterClrMapping/>
  </p:clrMapOvr>
  <p:transition spd="slow" advClick="0" advTm="9000">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Anderson_Dad_Memorial_2\Anderson_Dad_Funeral Home and Cemetery2011_01_24\Honors 5_IMG_257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8200" y="609600"/>
            <a:ext cx="7534275" cy="5586413"/>
          </a:xfrm>
          <a:prstGeom prst="rect">
            <a:avLst/>
          </a:prstGeom>
          <a:noFill/>
          <a:ln w="38100">
            <a:solidFill>
              <a:schemeClr val="accent1">
                <a:lumMod val="75000"/>
              </a:schemeClr>
            </a:solidFill>
          </a:ln>
        </p:spPr>
      </p:pic>
    </p:spTree>
  </p:cSld>
  <p:clrMapOvr>
    <a:masterClrMapping/>
  </p:clrMapOvr>
  <p:transition spd="slow" advClick="0" advTm="5000">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Anderson_Dad_Memorial_2\Anderson_Dad_Funeral Home and Cemetery2011_01_24\After mauseleum3_IMG_2582.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381000" y="381000"/>
            <a:ext cx="2719388" cy="2346325"/>
          </a:xfrm>
          <a:ln w="38100">
            <a:solidFill>
              <a:schemeClr val="accent1">
                <a:lumMod val="75000"/>
              </a:schemeClr>
            </a:solidFill>
          </a:ln>
        </p:spPr>
      </p:pic>
      <p:pic>
        <p:nvPicPr>
          <p:cNvPr id="3075" name="Picture 3" descr="E:\Anderson_Dad_Memorial_2\Anderson_Dad_Funeral Home and Cemetery2011_01_24\After Mauseleum_IMG_257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1000" y="304800"/>
            <a:ext cx="3505200" cy="3451225"/>
          </a:xfrm>
          <a:prstGeom prst="rect">
            <a:avLst/>
          </a:prstGeom>
          <a:noFill/>
          <a:ln w="38100">
            <a:solidFill>
              <a:schemeClr val="accent1">
                <a:lumMod val="75000"/>
              </a:schemeClr>
            </a:solidFill>
          </a:ln>
        </p:spPr>
      </p:pic>
      <p:pic>
        <p:nvPicPr>
          <p:cNvPr id="3076" name="Picture 4" descr="E:\Anderson_Dad_Memorial_2\Anderson_Dad_Funeral Home and Cemetery2011_01_24\Tom after mauseleum_IMG_258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3124200"/>
            <a:ext cx="3467100" cy="3352800"/>
          </a:xfrm>
          <a:prstGeom prst="rect">
            <a:avLst/>
          </a:prstGeom>
          <a:noFill/>
          <a:ln w="38100">
            <a:solidFill>
              <a:schemeClr val="accent1">
                <a:lumMod val="75000"/>
              </a:schemeClr>
            </a:solidFill>
          </a:ln>
        </p:spPr>
      </p:pic>
      <p:pic>
        <p:nvPicPr>
          <p:cNvPr id="3074" name="Picture 2" descr="E:\Anderson_Dad_Memorial_2\Anderson_Dad_Funeral Home and Cemetery2011_01_24\After mauseleum 2_IMG_2580.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76800" y="3657600"/>
            <a:ext cx="3916363" cy="2936875"/>
          </a:xfrm>
          <a:prstGeom prst="rect">
            <a:avLst/>
          </a:prstGeom>
          <a:noFill/>
          <a:ln w="38100">
            <a:solidFill>
              <a:schemeClr val="accent1">
                <a:lumMod val="75000"/>
              </a:schemeClr>
            </a:solidFill>
          </a:ln>
        </p:spPr>
      </p:pic>
    </p:spTree>
  </p:cSld>
  <p:clrMapOvr>
    <a:masterClrMapping/>
  </p:clrMapOvr>
  <p:transition spd="slow" advClick="0" advTm="8000">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Interment</a:t>
            </a:r>
            <a:endParaRPr lang="en-US" dirty="0"/>
          </a:p>
        </p:txBody>
      </p:sp>
      <p:pic>
        <p:nvPicPr>
          <p:cNvPr id="6146" name="Picture 2" descr="E:\Anderson_Dad_Memorial_2\Anderson_Dad_Funeral Home and Cemetery2011_01_24\Frontloader carrying_IMG_258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800" y="1219200"/>
            <a:ext cx="3810000" cy="3048000"/>
          </a:xfrm>
          <a:prstGeom prst="rect">
            <a:avLst/>
          </a:prstGeom>
          <a:noFill/>
          <a:ln w="38100">
            <a:solidFill>
              <a:schemeClr val="accent1">
                <a:lumMod val="75000"/>
              </a:schemeClr>
            </a:solidFill>
          </a:ln>
        </p:spPr>
      </p:pic>
      <p:pic>
        <p:nvPicPr>
          <p:cNvPr id="6147" name="Picture 3" descr="E:\Anderson_Dad_Memorial_2\Anderson_Dad_Funeral Home and Cemetery2011_01_24\Frontloader carrying_IMG_258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3000" y="1219200"/>
            <a:ext cx="3352800" cy="3048000"/>
          </a:xfrm>
          <a:prstGeom prst="rect">
            <a:avLst/>
          </a:prstGeom>
          <a:noFill/>
          <a:ln w="38100">
            <a:solidFill>
              <a:schemeClr val="accent1">
                <a:lumMod val="75000"/>
              </a:schemeClr>
            </a:solidFill>
          </a:ln>
        </p:spPr>
      </p:pic>
      <p:pic>
        <p:nvPicPr>
          <p:cNvPr id="6148" name="Picture 4" descr="E:\Anderson_Dad_Memorial_2\Anderson_Dad_Funeral Home and Cemetery2011_01_24\Frontloader_dirt_IMG_258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95600" y="3657600"/>
            <a:ext cx="3352800" cy="2763838"/>
          </a:xfrm>
          <a:prstGeom prst="rect">
            <a:avLst/>
          </a:prstGeom>
          <a:noFill/>
          <a:ln w="38100">
            <a:solidFill>
              <a:schemeClr val="accent1">
                <a:lumMod val="75000"/>
              </a:schemeClr>
            </a:solidFill>
          </a:ln>
        </p:spPr>
      </p:pic>
    </p:spTree>
  </p:cSld>
  <p:clrMapOvr>
    <a:masterClrMapping/>
  </p:clrMapOvr>
  <p:transition spd="slow" advClick="0" advTm="8000">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668962"/>
          </a:xfrm>
        </p:spPr>
        <p:txBody>
          <a:bodyPr>
            <a:noAutofit/>
          </a:bodyPr>
          <a:lstStyle/>
          <a:p>
            <a:pPr algn="l" eaLnBrk="1" fontAlgn="auto" hangingPunct="1">
              <a:spcAft>
                <a:spcPts val="0"/>
              </a:spcAft>
              <a:defRPr/>
            </a:pPr>
            <a:r>
              <a:rPr lang="en-US" sz="3000" dirty="0" smtClean="0"/>
              <a:t>Dear Earl…Dad…Grandp</a:t>
            </a:r>
            <a:r>
              <a:rPr lang="en-US" sz="3000" dirty="0" smtClean="0">
                <a:solidFill>
                  <a:schemeClr val="accent1">
                    <a:lumMod val="60000"/>
                    <a:lumOff val="40000"/>
                  </a:schemeClr>
                </a:solidFill>
              </a:rPr>
              <a:t>a</a:t>
            </a:r>
            <a:r>
              <a:rPr lang="en-US" sz="3000" dirty="0" smtClean="0"/>
              <a:t>,</a:t>
            </a:r>
            <a:br>
              <a:rPr lang="en-US" sz="3000" dirty="0" smtClean="0"/>
            </a:br>
            <a:r>
              <a:rPr lang="en-US" sz="3000" dirty="0" smtClean="0"/>
              <a:t>	Thanks for enriching our lives. We will miss the twinkle in your eyes, your corny sense of humor, your willingness to help and your quiet words of encouragement.  But we REJOICE that you are at home in heaven  with your LORD; the One who loved you…created you and gave His life for you. We are so thankful you are pain free and able to sing praises like you used to. We love you!</a:t>
            </a:r>
            <a:br>
              <a:rPr lang="en-US" sz="3000" dirty="0" smtClean="0"/>
            </a:br>
            <a:r>
              <a:rPr lang="en-US" sz="3000" dirty="0" smtClean="0"/>
              <a:t>	All the Andersons &amp; Boehnleins</a:t>
            </a:r>
            <a:endParaRPr lang="en-US" sz="3000" dirty="0"/>
          </a:p>
        </p:txBody>
      </p:sp>
    </p:spTree>
  </p:cSld>
  <p:clrMapOvr>
    <a:masterClrMapping/>
  </p:clrMapOvr>
  <p:transition spd="slow" advClick="0" advTm="24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Poem by Lola Anderson</a:t>
            </a:r>
            <a:br>
              <a:rPr lang="en-US" dirty="0" smtClean="0"/>
            </a:br>
            <a:r>
              <a:rPr lang="en-US" sz="1200" dirty="0" smtClean="0"/>
              <a:t>Lola born November 1, 1890; Died April 1978</a:t>
            </a:r>
            <a:endParaRPr lang="en-US" dirty="0"/>
          </a:p>
        </p:txBody>
      </p:sp>
      <p:pic>
        <p:nvPicPr>
          <p:cNvPr id="11266" name="Picture 2" descr="E:\Anderson_Dad_Memorial_2\Lola Anderson_Roosevelt Poem.jpg"/>
          <p:cNvPicPr>
            <a:picLocks noGrp="1" noChangeAspect="1" noChangeArrowheads="1"/>
          </p:cNvPicPr>
          <p:nvPr>
            <p:ph idx="1"/>
          </p:nvPr>
        </p:nvPicPr>
        <p:blipFill>
          <a:blip r:embed="rId2" cstate="screen">
            <a:duotone>
              <a:prstClr val="black"/>
              <a:schemeClr val="accent1">
                <a:tint val="45000"/>
                <a:satMod val="400000"/>
              </a:schemeClr>
            </a:duotone>
            <a:lum bright="10000"/>
            <a:extLst>
              <a:ext uri="{28A0092B-C50C-407E-A947-70E740481C1C}">
                <a14:useLocalDpi xmlns:a14="http://schemas.microsoft.com/office/drawing/2010/main"/>
              </a:ext>
            </a:extLst>
          </a:blip>
          <a:srcRect/>
          <a:stretch>
            <a:fillRect/>
          </a:stretch>
        </p:blipFill>
        <p:spPr>
          <a:xfrm>
            <a:off x="3581400" y="1447800"/>
            <a:ext cx="4419600" cy="5188226"/>
          </a:xfrm>
          <a:ln>
            <a:solidFill>
              <a:schemeClr val="tx2"/>
            </a:solidFill>
          </a:ln>
        </p:spPr>
      </p:pic>
      <p:sp>
        <p:nvSpPr>
          <p:cNvPr id="4" name="TextBox 3"/>
          <p:cNvSpPr txBox="1"/>
          <p:nvPr/>
        </p:nvSpPr>
        <p:spPr>
          <a:xfrm>
            <a:off x="304800" y="1828800"/>
            <a:ext cx="2971800" cy="4246563"/>
          </a:xfrm>
          <a:prstGeom prst="rect">
            <a:avLst/>
          </a:prstGeom>
          <a:noFill/>
        </p:spPr>
        <p:txBody>
          <a:bodyPr>
            <a:spAutoFit/>
          </a:bodyPr>
          <a:lstStyle/>
          <a:p>
            <a:pPr fontAlgn="auto">
              <a:spcBef>
                <a:spcPts val="0"/>
              </a:spcBef>
              <a:spcAft>
                <a:spcPts val="0"/>
              </a:spcAft>
              <a:defRPr/>
            </a:pPr>
            <a:r>
              <a:rPr lang="en-US" dirty="0">
                <a:solidFill>
                  <a:schemeClr val="accent1">
                    <a:lumMod val="60000"/>
                    <a:lumOff val="40000"/>
                  </a:schemeClr>
                </a:solidFill>
                <a:latin typeface="+mn-lt"/>
              </a:rPr>
              <a:t>Josie Lola was born November 1, 1890. Her parents were George </a:t>
            </a:r>
            <a:r>
              <a:rPr lang="en-US" dirty="0" err="1">
                <a:solidFill>
                  <a:schemeClr val="accent1">
                    <a:lumMod val="60000"/>
                    <a:lumOff val="40000"/>
                  </a:schemeClr>
                </a:solidFill>
                <a:latin typeface="+mn-lt"/>
              </a:rPr>
              <a:t>Shupman</a:t>
            </a:r>
            <a:r>
              <a:rPr lang="en-US" dirty="0">
                <a:solidFill>
                  <a:schemeClr val="accent1">
                    <a:lumMod val="60000"/>
                    <a:lumOff val="40000"/>
                  </a:schemeClr>
                </a:solidFill>
                <a:latin typeface="+mn-lt"/>
              </a:rPr>
              <a:t> Matthews (12/31/1851-April 1938) and Martha  (Matt) Elizabeth Copeland. (7/2/1849 – 8/7/1945).  George and Martha had 5 girls and 3 sons: Eller, Lily, Ova </a:t>
            </a:r>
            <a:r>
              <a:rPr lang="en-US" dirty="0" err="1">
                <a:solidFill>
                  <a:schemeClr val="accent1">
                    <a:lumMod val="60000"/>
                    <a:lumOff val="40000"/>
                  </a:schemeClr>
                </a:solidFill>
                <a:latin typeface="+mn-lt"/>
              </a:rPr>
              <a:t>Armelda</a:t>
            </a:r>
            <a:r>
              <a:rPr lang="en-US" dirty="0">
                <a:solidFill>
                  <a:schemeClr val="accent1">
                    <a:lumMod val="60000"/>
                    <a:lumOff val="40000"/>
                  </a:schemeClr>
                </a:solidFill>
                <a:latin typeface="+mn-lt"/>
              </a:rPr>
              <a:t> (6/17/1879), Josie Lola (11/1/1890-4,1978),Walter, Colbert, </a:t>
            </a:r>
            <a:r>
              <a:rPr lang="en-US" dirty="0" err="1">
                <a:solidFill>
                  <a:schemeClr val="accent1">
                    <a:lumMod val="60000"/>
                    <a:lumOff val="40000"/>
                  </a:schemeClr>
                </a:solidFill>
                <a:latin typeface="+mn-lt"/>
              </a:rPr>
              <a:t>Mertle</a:t>
            </a:r>
            <a:r>
              <a:rPr lang="en-US" dirty="0">
                <a:solidFill>
                  <a:schemeClr val="accent1">
                    <a:lumMod val="60000"/>
                    <a:lumOff val="40000"/>
                  </a:schemeClr>
                </a:solidFill>
                <a:latin typeface="+mn-lt"/>
              </a:rPr>
              <a:t> (4/23/1887-1/4/1969,) and Lela.</a:t>
            </a:r>
          </a:p>
        </p:txBody>
      </p:sp>
    </p:spTree>
  </p:cSld>
  <p:clrMapOvr>
    <a:masterClrMapping/>
  </p:clrMapOvr>
  <p:transition spd="slow" advClick="0" advTm="10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Anderson house undergoing renovation: c. 1943</a:t>
            </a:r>
            <a:endParaRPr lang="en-US" dirty="0"/>
          </a:p>
        </p:txBody>
      </p:sp>
      <p:pic>
        <p:nvPicPr>
          <p:cNvPr id="10242" name="Picture 2" descr="E:\Anderson_Dad_Memorial_2\EO Anderson House Remodel.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838200" y="1447800"/>
            <a:ext cx="7385050" cy="5191125"/>
          </a:xfrm>
          <a:ln w="38100">
            <a:solidFill>
              <a:schemeClr val="accent1">
                <a:lumMod val="75000"/>
              </a:schemeClr>
            </a:solidFill>
          </a:ln>
        </p:spPr>
      </p:pic>
    </p:spTree>
  </p:cSld>
  <p:clrMapOvr>
    <a:masterClrMapping/>
  </p:clrMapOvr>
  <p:transition spd="slow" advClick="0" advTm="10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Earl is the</a:t>
            </a:r>
            <a:br>
              <a:rPr lang="en-US" dirty="0" smtClean="0"/>
            </a:br>
            <a:r>
              <a:rPr lang="en-US" dirty="0" smtClean="0"/>
              <a:t>2</a:t>
            </a:r>
            <a:r>
              <a:rPr lang="en-US" baseline="30000" dirty="0" smtClean="0"/>
              <a:t>nd </a:t>
            </a:r>
            <a:r>
              <a:rPr lang="en-US" dirty="0" smtClean="0"/>
              <a:t>youngest of 11</a:t>
            </a:r>
            <a:endParaRPr lang="en-US" dirty="0"/>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508125" y="1828800"/>
            <a:ext cx="6664325" cy="4640263"/>
          </a:xfrm>
          <a:ln>
            <a:solidFill>
              <a:schemeClr val="accent1">
                <a:lumMod val="60000"/>
                <a:lumOff val="40000"/>
              </a:schemeClr>
            </a:solidFill>
          </a:ln>
        </p:spPr>
      </p:pic>
      <p:cxnSp>
        <p:nvCxnSpPr>
          <p:cNvPr id="10" name="Straight Arrow Connector 9"/>
          <p:cNvCxnSpPr/>
          <p:nvPr/>
        </p:nvCxnSpPr>
        <p:spPr>
          <a:xfrm flipH="1" flipV="1">
            <a:off x="6705600" y="4800600"/>
            <a:ext cx="1752600" cy="1371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1508" name="TextBox 4"/>
          <p:cNvSpPr txBox="1">
            <a:spLocks noChangeArrowheads="1"/>
          </p:cNvSpPr>
          <p:nvPr/>
        </p:nvSpPr>
        <p:spPr bwMode="auto">
          <a:xfrm>
            <a:off x="1600200" y="4953000"/>
            <a:ext cx="990600" cy="600075"/>
          </a:xfrm>
          <a:prstGeom prst="rect">
            <a:avLst/>
          </a:prstGeom>
          <a:noFill/>
          <a:ln w="9525">
            <a:noFill/>
            <a:miter lim="800000"/>
            <a:headEnd/>
            <a:tailEnd/>
          </a:ln>
        </p:spPr>
        <p:txBody>
          <a:bodyPr>
            <a:spAutoFit/>
          </a:bodyPr>
          <a:lstStyle/>
          <a:p>
            <a:r>
              <a:rPr lang="en-US" sz="1100">
                <a:latin typeface="Book Antiqua" pitchFamily="18" charset="0"/>
              </a:rPr>
              <a:t>Lester </a:t>
            </a:r>
            <a:r>
              <a:rPr lang="en-US" sz="1100" b="1">
                <a:latin typeface="Book Antiqua" pitchFamily="18" charset="0"/>
              </a:rPr>
              <a:t>Vernon</a:t>
            </a:r>
            <a:r>
              <a:rPr lang="en-US" sz="1100">
                <a:latin typeface="Book Antiqua" pitchFamily="18" charset="0"/>
              </a:rPr>
              <a:t>, 8</a:t>
            </a:r>
            <a:r>
              <a:rPr lang="en-US" sz="1100" baseline="30000">
                <a:latin typeface="Book Antiqua" pitchFamily="18" charset="0"/>
              </a:rPr>
              <a:t>th</a:t>
            </a:r>
            <a:r>
              <a:rPr lang="en-US" sz="1100">
                <a:latin typeface="Book Antiqua" pitchFamily="18" charset="0"/>
              </a:rPr>
              <a:t>; 3/5/1924</a:t>
            </a:r>
          </a:p>
        </p:txBody>
      </p:sp>
      <p:sp>
        <p:nvSpPr>
          <p:cNvPr id="21509" name="TextBox 5"/>
          <p:cNvSpPr txBox="1">
            <a:spLocks noChangeArrowheads="1"/>
          </p:cNvSpPr>
          <p:nvPr/>
        </p:nvSpPr>
        <p:spPr bwMode="auto">
          <a:xfrm>
            <a:off x="3962400" y="4800600"/>
            <a:ext cx="1066800" cy="769938"/>
          </a:xfrm>
          <a:prstGeom prst="rect">
            <a:avLst/>
          </a:prstGeom>
          <a:noFill/>
          <a:ln w="9525">
            <a:noFill/>
            <a:miter lim="800000"/>
            <a:headEnd/>
            <a:tailEnd/>
          </a:ln>
        </p:spPr>
        <p:txBody>
          <a:bodyPr>
            <a:spAutoFit/>
          </a:bodyPr>
          <a:lstStyle/>
          <a:p>
            <a:r>
              <a:rPr lang="en-US" sz="1100">
                <a:latin typeface="Book Antiqua" pitchFamily="18" charset="0"/>
              </a:rPr>
              <a:t>Elijah Oliver (Pappie); 6/20/1885-7/18/1967</a:t>
            </a:r>
          </a:p>
        </p:txBody>
      </p:sp>
      <p:sp>
        <p:nvSpPr>
          <p:cNvPr id="21510" name="TextBox 6"/>
          <p:cNvSpPr txBox="1">
            <a:spLocks noChangeArrowheads="1"/>
          </p:cNvSpPr>
          <p:nvPr/>
        </p:nvSpPr>
        <p:spPr bwMode="auto">
          <a:xfrm>
            <a:off x="5105400" y="4876800"/>
            <a:ext cx="914400" cy="769938"/>
          </a:xfrm>
          <a:prstGeom prst="rect">
            <a:avLst/>
          </a:prstGeom>
          <a:noFill/>
          <a:ln w="9525">
            <a:noFill/>
            <a:miter lim="800000"/>
            <a:headEnd/>
            <a:tailEnd/>
          </a:ln>
        </p:spPr>
        <p:txBody>
          <a:bodyPr>
            <a:spAutoFit/>
          </a:bodyPr>
          <a:lstStyle/>
          <a:p>
            <a:r>
              <a:rPr lang="en-US" sz="1100">
                <a:latin typeface="Book Antiqua" pitchFamily="18" charset="0"/>
              </a:rPr>
              <a:t>Josie Lola (Mammie); 11/1/1990-4/1978</a:t>
            </a:r>
          </a:p>
        </p:txBody>
      </p:sp>
      <p:sp>
        <p:nvSpPr>
          <p:cNvPr id="21511" name="TextBox 7"/>
          <p:cNvSpPr txBox="1">
            <a:spLocks noChangeArrowheads="1"/>
          </p:cNvSpPr>
          <p:nvPr/>
        </p:nvSpPr>
        <p:spPr bwMode="auto">
          <a:xfrm>
            <a:off x="6019800" y="5105400"/>
            <a:ext cx="1143000" cy="600075"/>
          </a:xfrm>
          <a:prstGeom prst="rect">
            <a:avLst/>
          </a:prstGeom>
          <a:noFill/>
          <a:ln w="9525">
            <a:noFill/>
            <a:miter lim="800000"/>
            <a:headEnd/>
            <a:tailEnd/>
          </a:ln>
        </p:spPr>
        <p:txBody>
          <a:bodyPr>
            <a:spAutoFit/>
          </a:bodyPr>
          <a:lstStyle/>
          <a:p>
            <a:r>
              <a:rPr lang="en-US" sz="1100" b="1">
                <a:latin typeface="Book Antiqua" pitchFamily="18" charset="0"/>
              </a:rPr>
              <a:t>Earl</a:t>
            </a:r>
            <a:r>
              <a:rPr lang="en-US" sz="1100">
                <a:latin typeface="Book Antiqua" pitchFamily="18" charset="0"/>
              </a:rPr>
              <a:t> Dyer,9</a:t>
            </a:r>
            <a:r>
              <a:rPr lang="en-US" sz="1100" baseline="30000">
                <a:latin typeface="Book Antiqua" pitchFamily="18" charset="0"/>
              </a:rPr>
              <a:t>th</a:t>
            </a:r>
            <a:r>
              <a:rPr lang="en-US" sz="1100">
                <a:latin typeface="Book Antiqua" pitchFamily="18" charset="0"/>
              </a:rPr>
              <a:t>; 8/30/1926-1/16/2011</a:t>
            </a:r>
          </a:p>
        </p:txBody>
      </p:sp>
      <p:sp>
        <p:nvSpPr>
          <p:cNvPr id="21512" name="TextBox 8"/>
          <p:cNvSpPr txBox="1">
            <a:spLocks noChangeArrowheads="1"/>
          </p:cNvSpPr>
          <p:nvPr/>
        </p:nvSpPr>
        <p:spPr bwMode="auto">
          <a:xfrm>
            <a:off x="7086600" y="5105400"/>
            <a:ext cx="1143000" cy="600075"/>
          </a:xfrm>
          <a:prstGeom prst="rect">
            <a:avLst/>
          </a:prstGeom>
          <a:noFill/>
          <a:ln w="9525">
            <a:noFill/>
            <a:miter lim="800000"/>
            <a:headEnd/>
            <a:tailEnd/>
          </a:ln>
        </p:spPr>
        <p:txBody>
          <a:bodyPr>
            <a:spAutoFit/>
          </a:bodyPr>
          <a:lstStyle/>
          <a:p>
            <a:r>
              <a:rPr lang="en-US" sz="1100" b="1">
                <a:latin typeface="Book Antiqua" pitchFamily="18" charset="0"/>
              </a:rPr>
              <a:t>Dow</a:t>
            </a:r>
            <a:r>
              <a:rPr lang="en-US" sz="1100">
                <a:latin typeface="Book Antiqua" pitchFamily="18" charset="0"/>
              </a:rPr>
              <a:t> Edmon, 10</a:t>
            </a:r>
            <a:r>
              <a:rPr lang="en-US" sz="1100" baseline="30000">
                <a:latin typeface="Book Antiqua" pitchFamily="18" charset="0"/>
              </a:rPr>
              <a:t>th</a:t>
            </a:r>
            <a:r>
              <a:rPr lang="en-US" sz="1100">
                <a:latin typeface="Book Antiqua" pitchFamily="18" charset="0"/>
              </a:rPr>
              <a:t>; 10/15/1930</a:t>
            </a:r>
          </a:p>
        </p:txBody>
      </p:sp>
      <p:sp>
        <p:nvSpPr>
          <p:cNvPr id="21513" name="TextBox 10"/>
          <p:cNvSpPr txBox="1">
            <a:spLocks noChangeArrowheads="1"/>
          </p:cNvSpPr>
          <p:nvPr/>
        </p:nvSpPr>
        <p:spPr bwMode="auto">
          <a:xfrm>
            <a:off x="2971800" y="5105400"/>
            <a:ext cx="914400" cy="600075"/>
          </a:xfrm>
          <a:prstGeom prst="rect">
            <a:avLst/>
          </a:prstGeom>
          <a:noFill/>
          <a:ln w="9525">
            <a:noFill/>
            <a:miter lim="800000"/>
            <a:headEnd/>
            <a:tailEnd/>
          </a:ln>
        </p:spPr>
        <p:txBody>
          <a:bodyPr>
            <a:spAutoFit/>
          </a:bodyPr>
          <a:lstStyle/>
          <a:p>
            <a:r>
              <a:rPr lang="en-US" sz="1100">
                <a:latin typeface="Book Antiqua" pitchFamily="18" charset="0"/>
              </a:rPr>
              <a:t>Lola </a:t>
            </a:r>
            <a:r>
              <a:rPr lang="en-US" sz="1100" b="1">
                <a:latin typeface="Book Antiqua" pitchFamily="18" charset="0"/>
              </a:rPr>
              <a:t>Mekil</a:t>
            </a:r>
            <a:r>
              <a:rPr lang="en-US" sz="1100">
                <a:latin typeface="Book Antiqua" pitchFamily="18" charset="0"/>
              </a:rPr>
              <a:t>, 7</a:t>
            </a:r>
            <a:r>
              <a:rPr lang="en-US" sz="1100" baseline="30000">
                <a:latin typeface="Book Antiqua" pitchFamily="18" charset="0"/>
              </a:rPr>
              <a:t>th</a:t>
            </a:r>
            <a:r>
              <a:rPr lang="en-US" sz="1100">
                <a:latin typeface="Book Antiqua" pitchFamily="18" charset="0"/>
              </a:rPr>
              <a:t>;/5/19214</a:t>
            </a:r>
          </a:p>
        </p:txBody>
      </p:sp>
      <p:sp>
        <p:nvSpPr>
          <p:cNvPr id="21514" name="TextBox 11"/>
          <p:cNvSpPr txBox="1">
            <a:spLocks noChangeArrowheads="1"/>
          </p:cNvSpPr>
          <p:nvPr/>
        </p:nvSpPr>
        <p:spPr bwMode="auto">
          <a:xfrm>
            <a:off x="7086600" y="3505200"/>
            <a:ext cx="1219200" cy="600075"/>
          </a:xfrm>
          <a:prstGeom prst="rect">
            <a:avLst/>
          </a:prstGeom>
          <a:noFill/>
          <a:ln w="9525">
            <a:noFill/>
            <a:miter lim="800000"/>
            <a:headEnd/>
            <a:tailEnd/>
          </a:ln>
        </p:spPr>
        <p:txBody>
          <a:bodyPr>
            <a:spAutoFit/>
          </a:bodyPr>
          <a:lstStyle/>
          <a:p>
            <a:r>
              <a:rPr lang="en-US" sz="1100">
                <a:latin typeface="Book Antiqua" pitchFamily="18" charset="0"/>
              </a:rPr>
              <a:t>Fannie Lucille (</a:t>
            </a:r>
            <a:r>
              <a:rPr lang="en-US" sz="1100" b="1">
                <a:latin typeface="Book Antiqua" pitchFamily="18" charset="0"/>
              </a:rPr>
              <a:t>Fannie Lou</a:t>
            </a:r>
            <a:r>
              <a:rPr lang="en-US" sz="1100">
                <a:latin typeface="Book Antiqua" pitchFamily="18" charset="0"/>
              </a:rPr>
              <a:t>, 6</a:t>
            </a:r>
            <a:r>
              <a:rPr lang="en-US" sz="1100" baseline="30000">
                <a:latin typeface="Book Antiqua" pitchFamily="18" charset="0"/>
              </a:rPr>
              <a:t>th</a:t>
            </a:r>
            <a:r>
              <a:rPr lang="en-US" sz="1100">
                <a:latin typeface="Book Antiqua" pitchFamily="18" charset="0"/>
              </a:rPr>
              <a:t>; 3/8/1919</a:t>
            </a:r>
          </a:p>
        </p:txBody>
      </p:sp>
      <p:sp>
        <p:nvSpPr>
          <p:cNvPr id="21515" name="TextBox 12"/>
          <p:cNvSpPr txBox="1">
            <a:spLocks noChangeArrowheads="1"/>
          </p:cNvSpPr>
          <p:nvPr/>
        </p:nvSpPr>
        <p:spPr bwMode="auto">
          <a:xfrm>
            <a:off x="5029200" y="3276600"/>
            <a:ext cx="1143000" cy="430213"/>
          </a:xfrm>
          <a:prstGeom prst="rect">
            <a:avLst/>
          </a:prstGeom>
          <a:noFill/>
          <a:ln w="9525">
            <a:noFill/>
            <a:miter lim="800000"/>
            <a:headEnd/>
            <a:tailEnd/>
          </a:ln>
        </p:spPr>
        <p:txBody>
          <a:bodyPr>
            <a:spAutoFit/>
          </a:bodyPr>
          <a:lstStyle/>
          <a:p>
            <a:r>
              <a:rPr lang="en-US" sz="1100" b="1">
                <a:latin typeface="Book Antiqua" pitchFamily="18" charset="0"/>
              </a:rPr>
              <a:t>Cecil </a:t>
            </a:r>
            <a:r>
              <a:rPr lang="en-US" sz="1100">
                <a:latin typeface="Book Antiqua" pitchFamily="18" charset="0"/>
              </a:rPr>
              <a:t>Porter,1</a:t>
            </a:r>
            <a:r>
              <a:rPr lang="en-US" sz="1100" baseline="30000">
                <a:latin typeface="Book Antiqua" pitchFamily="18" charset="0"/>
              </a:rPr>
              <a:t>st</a:t>
            </a:r>
            <a:r>
              <a:rPr lang="en-US" sz="1100">
                <a:latin typeface="Book Antiqua" pitchFamily="18" charset="0"/>
              </a:rPr>
              <a:t>; 3/3/1912</a:t>
            </a:r>
          </a:p>
        </p:txBody>
      </p:sp>
      <p:sp>
        <p:nvSpPr>
          <p:cNvPr id="21516" name="TextBox 13"/>
          <p:cNvSpPr txBox="1">
            <a:spLocks noChangeArrowheads="1"/>
          </p:cNvSpPr>
          <p:nvPr/>
        </p:nvSpPr>
        <p:spPr bwMode="auto">
          <a:xfrm>
            <a:off x="3886200" y="3200400"/>
            <a:ext cx="1066800" cy="430213"/>
          </a:xfrm>
          <a:prstGeom prst="rect">
            <a:avLst/>
          </a:prstGeom>
          <a:noFill/>
          <a:ln w="9525">
            <a:noFill/>
            <a:miter lim="800000"/>
            <a:headEnd/>
            <a:tailEnd/>
          </a:ln>
        </p:spPr>
        <p:txBody>
          <a:bodyPr>
            <a:spAutoFit/>
          </a:bodyPr>
          <a:lstStyle/>
          <a:p>
            <a:r>
              <a:rPr lang="en-US" sz="1100">
                <a:latin typeface="Book Antiqua" pitchFamily="18" charset="0"/>
              </a:rPr>
              <a:t>Ova </a:t>
            </a:r>
            <a:r>
              <a:rPr lang="en-US" sz="1100" b="1">
                <a:latin typeface="Book Antiqua" pitchFamily="18" charset="0"/>
              </a:rPr>
              <a:t>Dimple</a:t>
            </a:r>
            <a:r>
              <a:rPr lang="en-US" sz="1100">
                <a:latin typeface="Book Antiqua" pitchFamily="18" charset="0"/>
              </a:rPr>
              <a:t>, 2</a:t>
            </a:r>
            <a:r>
              <a:rPr lang="en-US" sz="1100" baseline="30000">
                <a:latin typeface="Book Antiqua" pitchFamily="18" charset="0"/>
              </a:rPr>
              <a:t>nd</a:t>
            </a:r>
            <a:r>
              <a:rPr lang="en-US" sz="1100">
                <a:latin typeface="Book Antiqua" pitchFamily="18" charset="0"/>
              </a:rPr>
              <a:t>; 9/4/1910</a:t>
            </a:r>
          </a:p>
        </p:txBody>
      </p:sp>
      <p:sp>
        <p:nvSpPr>
          <p:cNvPr id="21517" name="TextBox 14"/>
          <p:cNvSpPr txBox="1">
            <a:spLocks noChangeArrowheads="1"/>
          </p:cNvSpPr>
          <p:nvPr/>
        </p:nvSpPr>
        <p:spPr bwMode="auto">
          <a:xfrm>
            <a:off x="2819400" y="3276600"/>
            <a:ext cx="1066800" cy="430213"/>
          </a:xfrm>
          <a:prstGeom prst="rect">
            <a:avLst/>
          </a:prstGeom>
          <a:noFill/>
          <a:ln w="9525">
            <a:noFill/>
            <a:miter lim="800000"/>
            <a:headEnd/>
            <a:tailEnd/>
          </a:ln>
        </p:spPr>
        <p:txBody>
          <a:bodyPr>
            <a:spAutoFit/>
          </a:bodyPr>
          <a:lstStyle/>
          <a:p>
            <a:r>
              <a:rPr lang="en-US" sz="1100" b="1">
                <a:latin typeface="Book Antiqua" pitchFamily="18" charset="0"/>
              </a:rPr>
              <a:t>Lloyd</a:t>
            </a:r>
            <a:r>
              <a:rPr lang="en-US" sz="1100">
                <a:latin typeface="Book Antiqua" pitchFamily="18" charset="0"/>
              </a:rPr>
              <a:t> B., 4</a:t>
            </a:r>
            <a:r>
              <a:rPr lang="en-US" sz="1100" baseline="30000">
                <a:latin typeface="Book Antiqua" pitchFamily="18" charset="0"/>
              </a:rPr>
              <a:t>th</a:t>
            </a:r>
            <a:r>
              <a:rPr lang="en-US" sz="1100">
                <a:latin typeface="Book Antiqua" pitchFamily="18" charset="0"/>
              </a:rPr>
              <a:t>; 3/12/1915)</a:t>
            </a:r>
          </a:p>
        </p:txBody>
      </p:sp>
      <p:sp>
        <p:nvSpPr>
          <p:cNvPr id="16" name="TextBox 15"/>
          <p:cNvSpPr txBox="1"/>
          <p:nvPr/>
        </p:nvSpPr>
        <p:spPr>
          <a:xfrm>
            <a:off x="1752600" y="3352800"/>
            <a:ext cx="1143000" cy="430213"/>
          </a:xfrm>
          <a:prstGeom prst="rect">
            <a:avLst/>
          </a:prstGeom>
          <a:noFill/>
        </p:spPr>
        <p:txBody>
          <a:bodyPr>
            <a:spAutoFit/>
          </a:bodyPr>
          <a:lstStyle/>
          <a:p>
            <a:pPr fontAlgn="auto">
              <a:spcBef>
                <a:spcPts val="0"/>
              </a:spcBef>
              <a:spcAft>
                <a:spcPts val="0"/>
              </a:spcAft>
              <a:defRPr/>
            </a:pPr>
            <a:r>
              <a:rPr lang="en-US" sz="1100" dirty="0">
                <a:solidFill>
                  <a:schemeClr val="accent1">
                    <a:lumMod val="50000"/>
                  </a:schemeClr>
                </a:solidFill>
                <a:latin typeface="+mn-lt"/>
              </a:rPr>
              <a:t>Serena </a:t>
            </a:r>
            <a:r>
              <a:rPr lang="en-US" sz="1100" b="1" dirty="0">
                <a:solidFill>
                  <a:schemeClr val="accent1">
                    <a:lumMod val="50000"/>
                  </a:schemeClr>
                </a:solidFill>
                <a:latin typeface="+mn-lt"/>
              </a:rPr>
              <a:t>Ella</a:t>
            </a:r>
            <a:r>
              <a:rPr lang="en-US" sz="1100" dirty="0">
                <a:solidFill>
                  <a:schemeClr val="accent1">
                    <a:lumMod val="50000"/>
                  </a:schemeClr>
                </a:solidFill>
                <a:latin typeface="+mn-lt"/>
              </a:rPr>
              <a:t>, 5</a:t>
            </a:r>
            <a:r>
              <a:rPr lang="en-US" sz="1100" baseline="30000" dirty="0">
                <a:solidFill>
                  <a:schemeClr val="accent1">
                    <a:lumMod val="50000"/>
                  </a:schemeClr>
                </a:solidFill>
                <a:latin typeface="+mn-lt"/>
              </a:rPr>
              <a:t>th</a:t>
            </a:r>
            <a:r>
              <a:rPr lang="en-US" sz="1100" dirty="0">
                <a:solidFill>
                  <a:schemeClr val="accent1">
                    <a:lumMod val="50000"/>
                  </a:schemeClr>
                </a:solidFill>
                <a:latin typeface="+mn-lt"/>
              </a:rPr>
              <a:t>; 12/27/1916 </a:t>
            </a:r>
          </a:p>
        </p:txBody>
      </p:sp>
      <p:sp>
        <p:nvSpPr>
          <p:cNvPr id="21519" name="TextBox 16"/>
          <p:cNvSpPr txBox="1">
            <a:spLocks noChangeArrowheads="1"/>
          </p:cNvSpPr>
          <p:nvPr/>
        </p:nvSpPr>
        <p:spPr bwMode="auto">
          <a:xfrm>
            <a:off x="6096000" y="3429000"/>
            <a:ext cx="1143000" cy="430213"/>
          </a:xfrm>
          <a:prstGeom prst="rect">
            <a:avLst/>
          </a:prstGeom>
          <a:noFill/>
          <a:ln w="9525">
            <a:noFill/>
            <a:miter lim="800000"/>
            <a:headEnd/>
            <a:tailEnd/>
          </a:ln>
        </p:spPr>
        <p:txBody>
          <a:bodyPr>
            <a:spAutoFit/>
          </a:bodyPr>
          <a:lstStyle/>
          <a:p>
            <a:r>
              <a:rPr lang="en-US" sz="1100">
                <a:latin typeface="Book Antiqua" pitchFamily="18" charset="0"/>
              </a:rPr>
              <a:t>Annie </a:t>
            </a:r>
            <a:r>
              <a:rPr lang="en-US" sz="1100" b="1">
                <a:latin typeface="Book Antiqua" pitchFamily="18" charset="0"/>
              </a:rPr>
              <a:t>Evelyn</a:t>
            </a:r>
            <a:r>
              <a:rPr lang="en-US" sz="1100">
                <a:latin typeface="Book Antiqua" pitchFamily="18" charset="0"/>
              </a:rPr>
              <a:t>, 3</a:t>
            </a:r>
            <a:r>
              <a:rPr lang="en-US" sz="1100" baseline="30000">
                <a:latin typeface="Book Antiqua" pitchFamily="18" charset="0"/>
              </a:rPr>
              <a:t>rd</a:t>
            </a:r>
            <a:r>
              <a:rPr lang="en-US" sz="1100">
                <a:latin typeface="Book Antiqua" pitchFamily="18" charset="0"/>
              </a:rPr>
              <a:t>; 10/6/1913</a:t>
            </a:r>
          </a:p>
        </p:txBody>
      </p:sp>
      <p:sp>
        <p:nvSpPr>
          <p:cNvPr id="18" name="TextBox 17"/>
          <p:cNvSpPr txBox="1"/>
          <p:nvPr/>
        </p:nvSpPr>
        <p:spPr>
          <a:xfrm>
            <a:off x="3505200" y="6581775"/>
            <a:ext cx="3200400" cy="276225"/>
          </a:xfrm>
          <a:prstGeom prst="rect">
            <a:avLst/>
          </a:prstGeom>
          <a:noFill/>
        </p:spPr>
        <p:txBody>
          <a:bodyPr>
            <a:spAutoFit/>
          </a:bodyPr>
          <a:lstStyle/>
          <a:p>
            <a:pPr algn="ctr" fontAlgn="auto">
              <a:spcBef>
                <a:spcPts val="0"/>
              </a:spcBef>
              <a:spcAft>
                <a:spcPts val="0"/>
              </a:spcAft>
              <a:defRPr/>
            </a:pPr>
            <a:r>
              <a:rPr lang="en-US" sz="1200" dirty="0">
                <a:solidFill>
                  <a:schemeClr val="accent1">
                    <a:lumMod val="60000"/>
                    <a:lumOff val="40000"/>
                  </a:schemeClr>
                </a:solidFill>
                <a:latin typeface="+mn-lt"/>
              </a:rPr>
              <a:t>Stillborn infant girl: March 5, 1934</a:t>
            </a:r>
          </a:p>
        </p:txBody>
      </p:sp>
      <p:sp>
        <p:nvSpPr>
          <p:cNvPr id="21521" name="TextBox 18"/>
          <p:cNvSpPr txBox="1">
            <a:spLocks noChangeArrowheads="1"/>
          </p:cNvSpPr>
          <p:nvPr/>
        </p:nvSpPr>
        <p:spPr bwMode="auto">
          <a:xfrm>
            <a:off x="4419600" y="6172200"/>
            <a:ext cx="1524000" cy="276225"/>
          </a:xfrm>
          <a:prstGeom prst="rect">
            <a:avLst/>
          </a:prstGeom>
          <a:noFill/>
          <a:ln w="9525">
            <a:noFill/>
            <a:miter lim="800000"/>
            <a:headEnd/>
            <a:tailEnd/>
          </a:ln>
        </p:spPr>
        <p:txBody>
          <a:bodyPr>
            <a:spAutoFit/>
          </a:bodyPr>
          <a:lstStyle/>
          <a:p>
            <a:r>
              <a:rPr lang="en-US" sz="1200">
                <a:latin typeface="Book Antiqua" pitchFamily="18" charset="0"/>
              </a:rPr>
              <a:t>Married 9/26/1909</a:t>
            </a:r>
          </a:p>
        </p:txBody>
      </p:sp>
    </p:spTree>
  </p:cSld>
  <p:clrMapOvr>
    <a:masterClrMapping/>
  </p:clrMapOvr>
  <p:transition spd="slow" advClick="0" advTm="9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Some of Earl’s </a:t>
            </a:r>
            <a:r>
              <a:rPr lang="en-US" smtClean="0"/>
              <a:t>siblings </a:t>
            </a:r>
            <a:br>
              <a:rPr lang="en-US" smtClean="0"/>
            </a:br>
            <a:r>
              <a:rPr lang="en-US" smtClean="0"/>
              <a:t>&amp; their spouses</a:t>
            </a:r>
            <a:r>
              <a:rPr lang="en-US" dirty="0" smtClean="0"/>
              <a:t>: 1956</a:t>
            </a:r>
            <a:endParaRPr lang="en-US" dirty="0"/>
          </a:p>
        </p:txBody>
      </p:sp>
      <p:pic>
        <p:nvPicPr>
          <p:cNvPr id="8194" name="Picture 2" descr="E:\Anderson_Dad_Memorial_2\Anderson_1956 kids.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685800" y="1752600"/>
            <a:ext cx="7620000" cy="4670425"/>
          </a:xfrm>
          <a:ln w="38100">
            <a:solidFill>
              <a:schemeClr val="accent1">
                <a:lumMod val="75000"/>
              </a:schemeClr>
            </a:solidFill>
          </a:ln>
        </p:spPr>
      </p:pic>
    </p:spTree>
  </p:cSld>
  <p:clrMapOvr>
    <a:masterClrMapping/>
  </p:clrMapOvr>
  <p:transition spd="slow" advClick="0" advTm="14000">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1968</TotalTime>
  <Words>2594</Words>
  <Application>Microsoft Office PowerPoint</Application>
  <PresentationFormat>On-screen Show (4:3)</PresentationFormat>
  <Paragraphs>212</Paragraphs>
  <Slides>53</Slides>
  <Notes>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Apex</vt:lpstr>
      <vt:lpstr>Earl Dyer Anderson </vt:lpstr>
      <vt:lpstr>Earl’s Dad: Elijah Oliver Anderson June 20, 1885– July 18, 1967</vt:lpstr>
      <vt:lpstr>Noah Kuykendall Anderson’s (Earl’s Grandpa) Sons </vt:lpstr>
      <vt:lpstr>Fletcher Felix Bilbrey(10/23/1869-8/2/1947) and wife, Rebecca Anne (Annie Anderson, E.O. Anderson’s sister, 11/30/1870 - 1/10/1934)</vt:lpstr>
      <vt:lpstr>Elijah Oliver &amp; Lola Josie’s Family First Five Children</vt:lpstr>
      <vt:lpstr>Poem by Lola Anderson Lola born November 1, 1890; Died April 1978</vt:lpstr>
      <vt:lpstr>Anderson house undergoing renovation: c. 1943</vt:lpstr>
      <vt:lpstr>Earl is the 2nd youngest of 11</vt:lpstr>
      <vt:lpstr>Some of Earl’s siblings  &amp; their spouses: 1956</vt:lpstr>
      <vt:lpstr>PowerPoint Presentation</vt:lpstr>
      <vt:lpstr>WW II Veteran 1946-47</vt:lpstr>
      <vt:lpstr>Earl &amp; Elsie…before marriage (with Elsie’s cousin James Earl)</vt:lpstr>
      <vt:lpstr>Wedding Picture (with Earl’s brother Dow, sister-in-law Ruby)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Verlin &amp; Debbie’s Wedding, 1986</vt:lpstr>
      <vt:lpstr>Tim &amp; Valeta’s Wedding, 1987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Frankenmuth with the Hawkins</vt:lpstr>
      <vt:lpstr>PowerPoint Presentation</vt:lpstr>
      <vt:lpstr>PowerPoint Presentation</vt:lpstr>
      <vt:lpstr>PowerPoint Presentation</vt:lpstr>
      <vt:lpstr>PowerPoint Presentation</vt:lpstr>
      <vt:lpstr>December 2009</vt:lpstr>
      <vt:lpstr>PowerPoint Presentation</vt:lpstr>
      <vt:lpstr>October 2010</vt:lpstr>
      <vt:lpstr>PowerPoint Presentation</vt:lpstr>
      <vt:lpstr>PowerPoint Presentation</vt:lpstr>
      <vt:lpstr>Order of Service</vt:lpstr>
      <vt:lpstr>Lessons on Life from my Dad </vt:lpstr>
      <vt:lpstr>PowerPoint Presentation</vt:lpstr>
      <vt:lpstr>PowerPoint Presentation</vt:lpstr>
      <vt:lpstr>Visitation</vt:lpstr>
      <vt:lpstr>Mausoleum</vt:lpstr>
      <vt:lpstr>Veteran Honors</vt:lpstr>
      <vt:lpstr>PowerPoint Presentation</vt:lpstr>
      <vt:lpstr>PowerPoint Presentation</vt:lpstr>
      <vt:lpstr>Interment</vt:lpstr>
      <vt:lpstr>Dear Earl…Dad…Grandpa,  Thanks for enriching our lives. We will miss the twinkle in your eyes, your corny sense of humor, your willingness to help and your quiet words of encouragement.  But we REJOICE that you are at home in heaven  with your LORD; the One who loved you…created you and gave His life for you. We are so thankful you are pain free and able to sing praises like you used to. We love you!  All the Andersons &amp; Boehnleins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 Dyer Anderson</dc:title>
  <dc:creator>Tim Boehnlein</dc:creator>
  <cp:lastModifiedBy>Verlin C. Anderson</cp:lastModifiedBy>
  <cp:revision>162</cp:revision>
  <dcterms:created xsi:type="dcterms:W3CDTF">2011-01-19T15:13:45Z</dcterms:created>
  <dcterms:modified xsi:type="dcterms:W3CDTF">2017-01-26T14:07:07Z</dcterms:modified>
</cp:coreProperties>
</file>